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6"/>
  </p:notesMasterIdLst>
  <p:sldIdLst>
    <p:sldId id="279" r:id="rId2"/>
    <p:sldId id="257" r:id="rId3"/>
    <p:sldId id="258" r:id="rId4"/>
    <p:sldId id="301" r:id="rId5"/>
    <p:sldId id="290" r:id="rId6"/>
    <p:sldId id="292" r:id="rId7"/>
    <p:sldId id="296" r:id="rId8"/>
    <p:sldId id="299" r:id="rId9"/>
    <p:sldId id="313" r:id="rId10"/>
    <p:sldId id="319" r:id="rId11"/>
    <p:sldId id="321" r:id="rId12"/>
    <p:sldId id="322" r:id="rId13"/>
    <p:sldId id="293" r:id="rId14"/>
    <p:sldId id="300" r:id="rId15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FF6600"/>
    <a:srgbClr val="9999FF"/>
    <a:srgbClr val="5DD5FF"/>
    <a:srgbClr val="F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13" autoAdjust="0"/>
    <p:restoredTop sz="94291" autoAdjust="0"/>
  </p:normalViewPr>
  <p:slideViewPr>
    <p:cSldViewPr>
      <p:cViewPr varScale="1">
        <p:scale>
          <a:sx n="42" d="100"/>
          <a:sy n="42" d="100"/>
        </p:scale>
        <p:origin x="69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8" d="100"/>
        <a:sy n="38" d="100"/>
      </p:scale>
      <p:origin x="0" y="-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717-4977-8F4B-739F172CD5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17-4977-8F4B-739F172CD5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717-4977-8F4B-739F172CD5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717-4977-8F4B-739F172CD5D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717-4977-8F4B-739F172CD5D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717-4977-8F4B-739F172CD5DE}"/>
              </c:ext>
            </c:extLst>
          </c:dPt>
          <c:cat>
            <c:strRef>
              <c:f>Sheet1!$A$2:$A$7</c:f>
              <c:strCache>
                <c:ptCount val="1"/>
                <c:pt idx="0">
                  <c:v>Author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717-4977-8F4B-739F172CD5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4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Revenue 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6A-4DC1-850F-E2D670B0EC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A6A-4DC1-850F-E2D670B0ECF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A6A-4DC1-850F-E2D670B0ECF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A6A-4DC1-850F-E2D670B0ECF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A6A-4DC1-850F-E2D670B0ECFB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A6A-4DC1-850F-E2D670B0ECFB}"/>
              </c:ext>
            </c:extLst>
          </c:dPt>
          <c:cat>
            <c:strRef>
              <c:f>Sheet1!$A$2:$A$7</c:f>
              <c:strCache>
                <c:ptCount val="6"/>
                <c:pt idx="0">
                  <c:v>Fiction</c:v>
                </c:pt>
                <c:pt idx="1">
                  <c:v>Nonfiction &amp; Education</c:v>
                </c:pt>
                <c:pt idx="2">
                  <c:v>Literature</c:v>
                </c:pt>
                <c:pt idx="3">
                  <c:v>Childrens book</c:v>
                </c:pt>
                <c:pt idx="4">
                  <c:v>Cosmics &amp; Graphic novels</c:v>
                </c:pt>
                <c:pt idx="5">
                  <c:v>Others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56.5</c:v>
                </c:pt>
                <c:pt idx="1">
                  <c:v>25</c:v>
                </c:pt>
                <c:pt idx="2">
                  <c:v>8</c:v>
                </c:pt>
                <c:pt idx="3">
                  <c:v>6</c:v>
                </c:pt>
                <c:pt idx="4">
                  <c:v>2.5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A6A-4DC1-850F-E2D670B0EC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85160-3994-438F-A65C-FDFB354B0A8A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C8C42-B0BA-4E3B-8EE7-9BD065698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8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8C42-B0BA-4E3B-8EE7-9BD065698F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2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114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Fundamental Issues With Content &amp; Trust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020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Volume &amp; quality of content</a:t>
            </a:r>
          </a:p>
          <a:p>
            <a:pPr marL="33020" marR="706120" algn="just">
              <a:lnSpc>
                <a:spcPct val="101000"/>
              </a:lnSpc>
              <a:spcBef>
                <a:spcPts val="65"/>
              </a:spcBef>
            </a:pPr>
            <a:r>
              <a:rPr lang="en-US" sz="1200" spc="-105" dirty="0">
                <a:latin typeface="Arial" panose="020B0604020202020204" pitchFamily="34" charset="0"/>
                <a:cs typeface="Arial" panose="020B0604020202020204" pitchFamily="34" charset="0"/>
              </a:rPr>
              <a:t>Social </a:t>
            </a:r>
            <a:r>
              <a:rPr lang="en-US" sz="1200" spc="-114" dirty="0">
                <a:latin typeface="Arial" panose="020B0604020202020204" pitchFamily="34" charset="0"/>
                <a:cs typeface="Arial" panose="020B0604020202020204" pitchFamily="34" charset="0"/>
              </a:rPr>
              <a:t>platforms </a:t>
            </a:r>
            <a:r>
              <a:rPr lang="en-US" sz="1200" spc="-17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spc="-150" dirty="0">
                <a:latin typeface="Arial" panose="020B0604020202020204" pitchFamily="34" charset="0"/>
                <a:cs typeface="Arial" panose="020B0604020202020204" pitchFamily="34" charset="0"/>
              </a:rPr>
              <a:t>messengers </a:t>
            </a:r>
            <a:r>
              <a:rPr lang="en-US" sz="1200" spc="-165" dirty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1200" spc="-75" dirty="0">
                <a:latin typeface="Arial" panose="020B0604020202020204" pitchFamily="34" charset="0"/>
                <a:cs typeface="Arial" panose="020B0604020202020204" pitchFamily="34" charset="0"/>
              </a:rPr>
              <a:t>flooded</a:t>
            </a:r>
            <a:r>
              <a:rPr lang="en-US" sz="1200" spc="-2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85" dirty="0">
                <a:latin typeface="Arial" panose="020B0604020202020204" pitchFamily="34" charset="0"/>
                <a:cs typeface="Arial" panose="020B0604020202020204" pitchFamily="34" charset="0"/>
              </a:rPr>
              <a:t>with  </a:t>
            </a:r>
            <a:r>
              <a:rPr lang="en-US" sz="1200" spc="-135" dirty="0">
                <a:latin typeface="Arial" panose="020B0604020202020204" pitchFamily="34" charset="0"/>
                <a:cs typeface="Arial" panose="020B0604020202020204" pitchFamily="34" charset="0"/>
              </a:rPr>
              <a:t>unwanted </a:t>
            </a:r>
            <a:r>
              <a:rPr lang="en-US" sz="1200" spc="-170" dirty="0">
                <a:latin typeface="Arial" panose="020B0604020202020204" pitchFamily="34" charset="0"/>
                <a:cs typeface="Arial" panose="020B0604020202020204" pitchFamily="34" charset="0"/>
              </a:rPr>
              <a:t>messages and </a:t>
            </a:r>
            <a:r>
              <a:rPr lang="en-US" sz="1200" spc="-140" dirty="0">
                <a:latin typeface="Arial" panose="020B0604020202020204" pitchFamily="34" charset="0"/>
                <a:cs typeface="Arial" panose="020B0604020202020204" pitchFamily="34" charset="0"/>
              </a:rPr>
              <a:t>inaccurate </a:t>
            </a:r>
            <a:r>
              <a:rPr lang="en-US" sz="1200" spc="-45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1200" spc="-150" dirty="0">
                <a:latin typeface="Arial" panose="020B0604020202020204" pitchFamily="34" charset="0"/>
                <a:cs typeface="Arial" panose="020B0604020202020204" pitchFamily="34" charset="0"/>
              </a:rPr>
              <a:t>misleading  </a:t>
            </a:r>
            <a:r>
              <a:rPr lang="en-US" sz="1200" spc="-100" dirty="0"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r>
              <a:rPr lang="en-US" sz="1200" spc="-120" dirty="0"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1200" spc="-155" dirty="0">
                <a:latin typeface="Arial" panose="020B0604020202020204" pitchFamily="34" charset="0"/>
                <a:cs typeface="Arial" panose="020B0604020202020204" pitchFamily="34" charset="0"/>
              </a:rPr>
              <a:t>lead </a:t>
            </a:r>
            <a:r>
              <a:rPr lang="en-US" sz="1200" spc="-5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135" dirty="0">
                <a:latin typeface="Arial" panose="020B0604020202020204" pitchFamily="34" charset="0"/>
                <a:cs typeface="Arial" panose="020B0604020202020204" pitchFamily="34" charset="0"/>
              </a:rPr>
              <a:t>faulty </a:t>
            </a:r>
            <a:r>
              <a:rPr lang="en-US" sz="1200" spc="-114" dirty="0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en-US" sz="1200" spc="-3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185" dirty="0">
                <a:latin typeface="Arial" panose="020B0604020202020204" pitchFamily="34" charset="0"/>
                <a:cs typeface="Arial" panose="020B0604020202020204" pitchFamily="34" charset="0"/>
              </a:rPr>
              <a:t>making.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020" marR="241300">
              <a:lnSpc>
                <a:spcPct val="101499"/>
              </a:lnSpc>
              <a:spcBef>
                <a:spcPts val="2855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Maximum # of trusted contacts is limited  </a:t>
            </a:r>
            <a:r>
              <a:rPr lang="en-US" sz="1200" spc="-6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145" dirty="0">
                <a:latin typeface="Arial" panose="020B0604020202020204" pitchFamily="34" charset="0"/>
                <a:cs typeface="Arial" panose="020B0604020202020204" pitchFamily="34" charset="0"/>
              </a:rPr>
              <a:t>Dunbar </a:t>
            </a:r>
            <a:r>
              <a:rPr lang="en-US" sz="1200" spc="-140" dirty="0"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spc="-210" dirty="0">
                <a:latin typeface="Arial" panose="020B0604020202020204" pitchFamily="34" charset="0"/>
                <a:cs typeface="Arial" panose="020B0604020202020204" pitchFamily="34" charset="0"/>
              </a:rPr>
              <a:t>says </a:t>
            </a:r>
            <a:r>
              <a:rPr lang="en-US" sz="1200" spc="-10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195" dirty="0"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  <a:r>
              <a:rPr lang="en-US" sz="1200" spc="-114" dirty="0">
                <a:latin typeface="Arial" panose="020B0604020202020204" pitchFamily="34" charset="0"/>
                <a:cs typeface="Arial" panose="020B0604020202020204" pitchFamily="34" charset="0"/>
              </a:rPr>
              <a:t>person </a:t>
            </a:r>
            <a:r>
              <a:rPr lang="en-US" sz="1200" spc="-160" dirty="0">
                <a:latin typeface="Arial" panose="020B0604020202020204" pitchFamily="34" charset="0"/>
                <a:cs typeface="Arial" panose="020B0604020202020204" pitchFamily="34" charset="0"/>
              </a:rPr>
              <a:t>can  </a:t>
            </a:r>
            <a:r>
              <a:rPr lang="en-US" sz="1200" spc="-155" dirty="0">
                <a:latin typeface="Arial" panose="020B0604020202020204" pitchFamily="34" charset="0"/>
                <a:cs typeface="Arial" panose="020B0604020202020204" pitchFamily="34" charset="0"/>
              </a:rPr>
              <a:t>maintain </a:t>
            </a:r>
            <a:r>
              <a:rPr lang="en-US" sz="1200" spc="-145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1200" spc="-110" dirty="0">
                <a:latin typeface="Arial" panose="020B0604020202020204" pitchFamily="34" charset="0"/>
                <a:cs typeface="Arial" panose="020B0604020202020204" pitchFamily="34" charset="0"/>
              </a:rPr>
              <a:t>most </a:t>
            </a:r>
            <a:r>
              <a:rPr lang="en-US" sz="1200" spc="-229" dirty="0">
                <a:latin typeface="Arial" panose="020B0604020202020204" pitchFamily="34" charset="0"/>
                <a:cs typeface="Arial" panose="020B0604020202020204" pitchFamily="34" charset="0"/>
              </a:rPr>
              <a:t>150 </a:t>
            </a:r>
            <a:r>
              <a:rPr lang="en-US" sz="1200" spc="-105" dirty="0">
                <a:latin typeface="Arial" panose="020B0604020202020204" pitchFamily="34" charset="0"/>
                <a:cs typeface="Arial" panose="020B0604020202020204" pitchFamily="34" charset="0"/>
              </a:rPr>
              <a:t>trusted </a:t>
            </a:r>
            <a:r>
              <a:rPr lang="en-US" sz="1200" spc="-120" dirty="0">
                <a:latin typeface="Arial" panose="020B0604020202020204" pitchFamily="34" charset="0"/>
                <a:cs typeface="Arial" panose="020B0604020202020204" pitchFamily="34" charset="0"/>
              </a:rPr>
              <a:t>connections, </a:t>
            </a:r>
            <a:r>
              <a:rPr lang="en-US" sz="1200" spc="-150" dirty="0">
                <a:latin typeface="Arial" panose="020B0604020202020204" pitchFamily="34" charset="0"/>
                <a:cs typeface="Arial" panose="020B0604020202020204" pitchFamily="34" charset="0"/>
              </a:rPr>
              <a:t>yet</a:t>
            </a:r>
            <a:r>
              <a:rPr lang="en-US" sz="1200" spc="-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185" dirty="0">
                <a:latin typeface="Arial" panose="020B0604020202020204" pitchFamily="34" charset="0"/>
                <a:cs typeface="Arial" panose="020B0604020202020204" pitchFamily="34" charset="0"/>
              </a:rPr>
              <a:t>today’s  </a:t>
            </a:r>
            <a:r>
              <a:rPr lang="en-US" sz="1200" spc="-75" dirty="0">
                <a:latin typeface="Arial" panose="020B0604020202020204" pitchFamily="34" charset="0"/>
                <a:cs typeface="Arial" panose="020B0604020202020204" pitchFamily="34" charset="0"/>
              </a:rPr>
              <a:t>world </a:t>
            </a:r>
            <a:r>
              <a:rPr lang="en-US" sz="1200" spc="-160" dirty="0">
                <a:latin typeface="Arial" panose="020B0604020202020204" pitchFamily="34" charset="0"/>
                <a:cs typeface="Arial" panose="020B0604020202020204" pitchFamily="34" charset="0"/>
              </a:rPr>
              <a:t>demands </a:t>
            </a:r>
            <a:r>
              <a:rPr lang="en-US" sz="1200" spc="-114" dirty="0">
                <a:latin typeface="Arial" panose="020B0604020202020204" pitchFamily="34" charset="0"/>
                <a:cs typeface="Arial" panose="020B0604020202020204" pitchFamily="34" charset="0"/>
              </a:rPr>
              <a:t>interactions </a:t>
            </a:r>
            <a:r>
              <a:rPr lang="en-US" sz="1200" spc="-105" dirty="0">
                <a:latin typeface="Arial" panose="020B0604020202020204" pitchFamily="34" charset="0"/>
                <a:cs typeface="Arial" panose="020B0604020202020204" pitchFamily="34" charset="0"/>
              </a:rPr>
              <a:t>well </a:t>
            </a:r>
            <a:r>
              <a:rPr lang="en-US" sz="1200" spc="-140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sz="1200" spc="-114" dirty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n-US" sz="1200" spc="-3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145" dirty="0">
                <a:latin typeface="Arial" panose="020B0604020202020204" pitchFamily="34" charset="0"/>
                <a:cs typeface="Arial" panose="020B0604020202020204" pitchFamily="34" charset="0"/>
              </a:rPr>
              <a:t>limit.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3020">
              <a:lnSpc>
                <a:spcPct val="100000"/>
              </a:lnSpc>
              <a:spcBef>
                <a:spcPts val="2905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enough trust online</a:t>
            </a:r>
          </a:p>
          <a:p>
            <a:pPr marL="33020" marR="5080" algn="just">
              <a:lnSpc>
                <a:spcPct val="101000"/>
              </a:lnSpc>
              <a:spcBef>
                <a:spcPts val="65"/>
              </a:spcBef>
            </a:pPr>
            <a:r>
              <a:rPr lang="en-US" sz="1200" spc="-145" dirty="0">
                <a:latin typeface="Arial" panose="020B0604020202020204" pitchFamily="34" charset="0"/>
                <a:cs typeface="Arial" panose="020B0604020202020204" pitchFamily="34" charset="0"/>
              </a:rPr>
              <a:t>Instead </a:t>
            </a:r>
            <a:r>
              <a:rPr lang="en-US" sz="1200" spc="-5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120" dirty="0">
                <a:latin typeface="Arial" panose="020B0604020202020204" pitchFamily="34" charset="0"/>
                <a:cs typeface="Arial" panose="020B0604020202020204" pitchFamily="34" charset="0"/>
              </a:rPr>
              <a:t>completing </a:t>
            </a:r>
            <a:r>
              <a:rPr lang="en-US" sz="1200" spc="-125" dirty="0">
                <a:latin typeface="Arial" panose="020B0604020202020204" pitchFamily="34" charset="0"/>
                <a:cs typeface="Arial" panose="020B0604020202020204" pitchFamily="34" charset="0"/>
              </a:rPr>
              <a:t>transactions </a:t>
            </a:r>
            <a:r>
              <a:rPr lang="en-US" sz="1200" spc="-140" dirty="0">
                <a:latin typeface="Arial" panose="020B0604020202020204" pitchFamily="34" charset="0"/>
                <a:cs typeface="Arial" panose="020B0604020202020204" pitchFamily="34" charset="0"/>
              </a:rPr>
              <a:t>online, users </a:t>
            </a:r>
            <a:r>
              <a:rPr lang="en-US" sz="1200" spc="-155" dirty="0">
                <a:latin typeface="Arial" panose="020B0604020202020204" pitchFamily="34" charset="0"/>
                <a:cs typeface="Arial" panose="020B0604020202020204" pitchFamily="34" charset="0"/>
              </a:rPr>
              <a:t>rely</a:t>
            </a:r>
            <a:r>
              <a:rPr lang="en-US" sz="1200" spc="-3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95" dirty="0">
                <a:latin typeface="Arial" panose="020B0604020202020204" pitchFamily="34" charset="0"/>
                <a:cs typeface="Arial" panose="020B0604020202020204" pitchFamily="34" charset="0"/>
              </a:rPr>
              <a:t>on  </a:t>
            </a:r>
            <a:r>
              <a:rPr lang="en-US" sz="1200" spc="-114" dirty="0">
                <a:latin typeface="Arial" panose="020B0604020202020204" pitchFamily="34" charset="0"/>
                <a:cs typeface="Arial" panose="020B0604020202020204" pitchFamily="34" charset="0"/>
              </a:rPr>
              <a:t>phone </a:t>
            </a:r>
            <a:r>
              <a:rPr lang="en-US" sz="1200" spc="-140" dirty="0">
                <a:latin typeface="Arial" panose="020B0604020202020204" pitchFamily="34" charset="0"/>
                <a:cs typeface="Arial" panose="020B0604020202020204" pitchFamily="34" charset="0"/>
              </a:rPr>
              <a:t>calls </a:t>
            </a:r>
            <a:r>
              <a:rPr lang="en-US" sz="1200" spc="-17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spc="-85" dirty="0">
                <a:latin typeface="Arial" panose="020B0604020202020204" pitchFamily="34" charset="0"/>
                <a:cs typeface="Arial" panose="020B0604020202020204" pitchFamily="34" charset="0"/>
              </a:rPr>
              <a:t>face-to-face </a:t>
            </a:r>
            <a:r>
              <a:rPr lang="en-US" sz="1200" spc="-140" dirty="0">
                <a:latin typeface="Arial" panose="020B0604020202020204" pitchFamily="34" charset="0"/>
                <a:cs typeface="Arial" panose="020B0604020202020204" pitchFamily="34" charset="0"/>
              </a:rPr>
              <a:t>meetings </a:t>
            </a:r>
            <a:r>
              <a:rPr lang="en-US" sz="1200" spc="-5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150" dirty="0">
                <a:latin typeface="Arial" panose="020B0604020202020204" pitchFamily="34" charset="0"/>
                <a:cs typeface="Arial" panose="020B0604020202020204" pitchFamily="34" charset="0"/>
              </a:rPr>
              <a:t>consummate  </a:t>
            </a:r>
            <a:r>
              <a:rPr lang="en-US" sz="1200" spc="-135" dirty="0">
                <a:latin typeface="Arial" panose="020B0604020202020204" pitchFamily="34" charset="0"/>
                <a:cs typeface="Arial" panose="020B0604020202020204" pitchFamily="34" charset="0"/>
              </a:rPr>
              <a:t>transactions.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8C42-B0BA-4E3B-8EE7-9BD065698F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6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https://www.hexaresearch.com/research-report/e-book-market?utm_source=Quora&amp;utm_medium=Referral&amp;utm_campaign=Tanuja</a:t>
            </a:r>
          </a:p>
          <a:p>
            <a:endParaRPr lang="en-US" dirty="0"/>
          </a:p>
          <a:p>
            <a:r>
              <a:rPr lang="en-US" dirty="0"/>
              <a:t>https://www.prnewswire.com/news-releases/e-book-market-size-to-reach-usd-2943-billion-by-2024-hexa-research-642662733.html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8C42-B0BA-4E3B-8EE7-9BD065698F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94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The token acts as a authorization key for the consumer to be able to access the decryption key and hash address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With the hash, the consumer is able to locate the encrypted content and decrypt it with the key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The consumer is now able to read the content!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The consumer is not able to share the content because it is stored on IPFS.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Even if it was shared, the other user will need to have their own private key to access the contents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dirty="0"/>
              <a:t>The consumer A can transfer their own private key to another consumer B; however, consumer A will no longer have access to the unencrypted contents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8C42-B0BA-4E3B-8EE7-9BD065698F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12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8C42-B0BA-4E3B-8EE7-9BD065698F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53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8C42-B0BA-4E3B-8EE7-9BD065698F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31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1C8C42-B0BA-4E3B-8EE7-9BD065698F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5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9876-81F1-4478-912F-B48BE3D1B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3013" y="1850860"/>
            <a:ext cx="15078075" cy="3937329"/>
          </a:xfrm>
        </p:spPr>
        <p:txBody>
          <a:bodyPr anchor="b"/>
          <a:lstStyle>
            <a:lvl1pPr algn="ctr"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25A80-D3F4-44A3-AE22-49AADDE44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3013" y="5940028"/>
            <a:ext cx="15078075" cy="2730474"/>
          </a:xfrm>
        </p:spPr>
        <p:txBody>
          <a:bodyPr/>
          <a:lstStyle>
            <a:lvl1pPr marL="0" indent="0" algn="ctr">
              <a:buNone/>
              <a:defRPr sz="3958"/>
            </a:lvl1pPr>
            <a:lvl2pPr marL="753923" indent="0" algn="ctr">
              <a:buNone/>
              <a:defRPr sz="3298"/>
            </a:lvl2pPr>
            <a:lvl3pPr marL="1507846" indent="0" algn="ctr">
              <a:buNone/>
              <a:defRPr sz="2968"/>
            </a:lvl3pPr>
            <a:lvl4pPr marL="2261768" indent="0" algn="ctr">
              <a:buNone/>
              <a:defRPr sz="2638"/>
            </a:lvl4pPr>
            <a:lvl5pPr marL="3015691" indent="0" algn="ctr">
              <a:buNone/>
              <a:defRPr sz="2638"/>
            </a:lvl5pPr>
            <a:lvl6pPr marL="3769614" indent="0" algn="ctr">
              <a:buNone/>
              <a:defRPr sz="2638"/>
            </a:lvl6pPr>
            <a:lvl7pPr marL="4523537" indent="0" algn="ctr">
              <a:buNone/>
              <a:defRPr sz="2638"/>
            </a:lvl7pPr>
            <a:lvl8pPr marL="5277460" indent="0" algn="ctr">
              <a:buNone/>
              <a:defRPr sz="2638"/>
            </a:lvl8pPr>
            <a:lvl9pPr marL="6031382" indent="0" algn="ctr">
              <a:buNone/>
              <a:defRPr sz="263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D4C30-EA63-4E93-B673-88D9181A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F8D6C-0D43-4D28-A18A-9592AFB1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6771F-98B9-461A-BA00-F3C9A970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5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640A-56C1-4D18-B5B4-61F86B26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FD82B-8995-4540-8136-6DDFB0773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FFBF1-2BF6-4C34-8787-5C055FD43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EB13-D8E1-4E27-8C48-CD25F33A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CB926-CA59-440E-9C8C-BB2A89E2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46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C1916-1CD8-4579-9289-9D0F207CD2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4386996" y="602118"/>
            <a:ext cx="4334947" cy="95841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FEEEFE-1DB3-4FCC-9B3C-B020E38FD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82157" y="602118"/>
            <a:ext cx="12753538" cy="95841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70D09-D746-4968-BBE6-86551795E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DF449-D4F2-416E-8889-34EC6A839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DF735-3BFE-4785-B53E-B84483517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40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788292" y="2793497"/>
            <a:ext cx="7816215" cy="651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19191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500069" y="2803967"/>
            <a:ext cx="7897494" cy="6067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19191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7/15/2018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409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A34-F711-43AC-9915-D6DD1562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C20DB-9B6A-4ED8-8CC1-CE196012E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7343A-173E-4DBF-B75A-38E676C0B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26E79-1A5C-4750-B146-5772ABE01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E7A06-32D0-469D-AAFD-001D0CC6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96C8-CFE1-41A7-805F-2FE5F8F02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86" y="2819485"/>
            <a:ext cx="17339786" cy="4704375"/>
          </a:xfrm>
        </p:spPr>
        <p:txBody>
          <a:bodyPr anchor="b"/>
          <a:lstStyle>
            <a:lvl1pPr>
              <a:defRPr sz="98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8B5AD-DADC-42C8-80C5-E053B402E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86" y="7568366"/>
            <a:ext cx="17339786" cy="2473919"/>
          </a:xfrm>
        </p:spPr>
        <p:txBody>
          <a:bodyPr/>
          <a:lstStyle>
            <a:lvl1pPr marL="0" indent="0">
              <a:buNone/>
              <a:defRPr sz="3958">
                <a:solidFill>
                  <a:schemeClr val="tx1">
                    <a:tint val="75000"/>
                  </a:schemeClr>
                </a:solidFill>
              </a:defRPr>
            </a:lvl1pPr>
            <a:lvl2pPr marL="753923" indent="0">
              <a:buNone/>
              <a:defRPr sz="329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00BDF-D8DD-4D0E-A409-44512C4E7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47EDD-368E-45A0-949E-3E16B1D04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115F4-FEDC-4FEF-8FDC-E2449396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9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FDD7-D09B-4096-B09F-72FEF968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BD36C-8361-48EF-B69C-C63A64CD3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2157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A920D-217B-4B50-9949-C3D00B08D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7700" y="3010591"/>
            <a:ext cx="8544243" cy="71756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84E87-A643-49BD-AC04-5AC7729F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39C24-F824-460B-BBE5-FB9FB324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CC7A9-C6F8-4094-BBC3-B30A9CC9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60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B741-51EB-497C-B705-4928E5F48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602119"/>
            <a:ext cx="17339786" cy="2185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BACC8-4C80-4722-93DA-2259C0349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4776" y="2772362"/>
            <a:ext cx="8504976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C0C9-A55C-4786-8819-718CDA6FE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84776" y="4131054"/>
            <a:ext cx="8504976" cy="60761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A0481-B07F-4872-935D-D7D094380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177701" y="2772362"/>
            <a:ext cx="8546861" cy="1358692"/>
          </a:xfrm>
        </p:spPr>
        <p:txBody>
          <a:bodyPr anchor="b"/>
          <a:lstStyle>
            <a:lvl1pPr marL="0" indent="0">
              <a:buNone/>
              <a:defRPr sz="3958" b="1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D4DD44-4D7D-4E7B-B5F5-408AA0718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177701" y="4131054"/>
            <a:ext cx="8546861" cy="60761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84F675-B8B7-4DF5-95C9-6C38F4A99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FE6E8C-481D-44A2-A7B4-326E1427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F312A6-5DD5-42F1-BF92-1F692B68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4DC-624B-40D9-9AB1-DFDE8999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7227B-CCBD-4E60-86DC-E2A03CB0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A04BA-D181-460D-95CA-2A7FDE583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C0E60-3AE4-43A6-9877-71E1A41B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E4BBF-8E51-474D-A7A6-B6E0A3DA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521C4-ED27-44D8-B694-7B968B82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77A53-042D-4EF0-9E14-71A77ABD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3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DA38-9196-423B-859C-D80150F5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3C5ED-18D0-4383-902D-5F8AE88B9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>
              <a:defRPr sz="5277"/>
            </a:lvl1pPr>
            <a:lvl2pPr>
              <a:defRPr sz="4617"/>
            </a:lvl2pPr>
            <a:lvl3pPr>
              <a:defRPr sz="3958"/>
            </a:lvl3pPr>
            <a:lvl4pPr>
              <a:defRPr sz="3298"/>
            </a:lvl4pPr>
            <a:lvl5pPr>
              <a:defRPr sz="3298"/>
            </a:lvl5pPr>
            <a:lvl6pPr>
              <a:defRPr sz="3298"/>
            </a:lvl6pPr>
            <a:lvl7pPr>
              <a:defRPr sz="3298"/>
            </a:lvl7pPr>
            <a:lvl8pPr>
              <a:defRPr sz="3298"/>
            </a:lvl8pPr>
            <a:lvl9pPr>
              <a:defRPr sz="32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B1680-AA12-4FDC-B79D-D5F265747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73D0E-D484-4A98-BA1F-B2738233F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97000-857E-477D-A26A-ACF7A6F00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7D9B4-B752-45F7-91C8-BD92341F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2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379A-CFA3-4F1E-BD4B-C0B68253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76" y="753957"/>
            <a:ext cx="6484095" cy="2638848"/>
          </a:xfrm>
        </p:spPr>
        <p:txBody>
          <a:bodyPr anchor="b"/>
          <a:lstStyle>
            <a:lvl1pPr>
              <a:defRPr sz="527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368C1-CD33-4DF7-8DBF-2FAF3947D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546861" y="1628338"/>
            <a:ext cx="10177701" cy="8036969"/>
          </a:xfrm>
        </p:spPr>
        <p:txBody>
          <a:bodyPr/>
          <a:lstStyle>
            <a:lvl1pPr marL="0" indent="0">
              <a:buNone/>
              <a:defRPr sz="5277"/>
            </a:lvl1pPr>
            <a:lvl2pPr marL="753923" indent="0">
              <a:buNone/>
              <a:defRPr sz="4617"/>
            </a:lvl2pPr>
            <a:lvl3pPr marL="1507846" indent="0">
              <a:buNone/>
              <a:defRPr sz="3958"/>
            </a:lvl3pPr>
            <a:lvl4pPr marL="2261768" indent="0">
              <a:buNone/>
              <a:defRPr sz="3298"/>
            </a:lvl4pPr>
            <a:lvl5pPr marL="3015691" indent="0">
              <a:buNone/>
              <a:defRPr sz="3298"/>
            </a:lvl5pPr>
            <a:lvl6pPr marL="3769614" indent="0">
              <a:buNone/>
              <a:defRPr sz="3298"/>
            </a:lvl6pPr>
            <a:lvl7pPr marL="4523537" indent="0">
              <a:buNone/>
              <a:defRPr sz="3298"/>
            </a:lvl7pPr>
            <a:lvl8pPr marL="5277460" indent="0">
              <a:buNone/>
              <a:defRPr sz="3298"/>
            </a:lvl8pPr>
            <a:lvl9pPr marL="6031382" indent="0">
              <a:buNone/>
              <a:defRPr sz="3298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95806-4342-4893-9658-FE938F6C8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4776" y="3392805"/>
            <a:ext cx="6484095" cy="6285591"/>
          </a:xfrm>
        </p:spPr>
        <p:txBody>
          <a:bodyPr/>
          <a:lstStyle>
            <a:lvl1pPr marL="0" indent="0">
              <a:buNone/>
              <a:defRPr sz="2638"/>
            </a:lvl1pPr>
            <a:lvl2pPr marL="753923" indent="0">
              <a:buNone/>
              <a:defRPr sz="2309"/>
            </a:lvl2pPr>
            <a:lvl3pPr marL="1507846" indent="0">
              <a:buNone/>
              <a:defRPr sz="1979"/>
            </a:lvl3pPr>
            <a:lvl4pPr marL="2261768" indent="0">
              <a:buNone/>
              <a:defRPr sz="1649"/>
            </a:lvl4pPr>
            <a:lvl5pPr marL="3015691" indent="0">
              <a:buNone/>
              <a:defRPr sz="1649"/>
            </a:lvl5pPr>
            <a:lvl6pPr marL="3769614" indent="0">
              <a:buNone/>
              <a:defRPr sz="1649"/>
            </a:lvl6pPr>
            <a:lvl7pPr marL="4523537" indent="0">
              <a:buNone/>
              <a:defRPr sz="1649"/>
            </a:lvl7pPr>
            <a:lvl8pPr marL="5277460" indent="0">
              <a:buNone/>
              <a:defRPr sz="1649"/>
            </a:lvl8pPr>
            <a:lvl9pPr marL="6031382" indent="0">
              <a:buNone/>
              <a:defRPr sz="16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DB987-1E79-4644-B7E1-A555C8B8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C6573-B5F9-4951-8BDE-DBDFA03DC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C9189-FE04-4EBF-9685-618B2024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5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18E14-4A0D-4A27-860E-E985CEEA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157" y="602119"/>
            <a:ext cx="17339786" cy="2185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D0D2E-4933-459B-9947-2B9812494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2157" y="3010591"/>
            <a:ext cx="17339786" cy="7175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1C137-1B3E-455F-9FD1-B541DB6409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82157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C2D98-152B-4DBB-844A-FF3EB5251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59483" y="10482093"/>
            <a:ext cx="6785134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A94A4-8C98-4439-8321-969EA0271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98520" y="10482093"/>
            <a:ext cx="452342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0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9" r:id="rId12"/>
  </p:sldLayoutIdLst>
  <p:txStyles>
    <p:titleStyle>
      <a:lvl1pPr algn="l" defTabSz="1507846" rtl="0" eaLnBrk="1" latinLnBrk="0" hangingPunct="1">
        <a:lnSpc>
          <a:spcPct val="90000"/>
        </a:lnSpc>
        <a:spcBef>
          <a:spcPct val="0"/>
        </a:spcBef>
        <a:buNone/>
        <a:defRPr sz="72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6961" indent="-376961" algn="l" defTabSz="1507846" rtl="0" eaLnBrk="1" latinLnBrk="0" hangingPunct="1">
        <a:lnSpc>
          <a:spcPct val="90000"/>
        </a:lnSpc>
        <a:spcBef>
          <a:spcPts val="1649"/>
        </a:spcBef>
        <a:buFont typeface="Arial" panose="020B0604020202020204" pitchFamily="34" charset="0"/>
        <a:buChar char="•"/>
        <a:defRPr sz="4617" kern="1200">
          <a:solidFill>
            <a:schemeClr val="tx1"/>
          </a:solidFill>
          <a:latin typeface="+mn-lt"/>
          <a:ea typeface="+mn-ea"/>
          <a:cs typeface="+mn-cs"/>
        </a:defRPr>
      </a:lvl1pPr>
      <a:lvl2pPr marL="113088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958" kern="1200">
          <a:solidFill>
            <a:schemeClr val="tx1"/>
          </a:solidFill>
          <a:latin typeface="+mn-lt"/>
          <a:ea typeface="+mn-ea"/>
          <a:cs typeface="+mn-cs"/>
        </a:defRPr>
      </a:lvl2pPr>
      <a:lvl3pPr marL="1884807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3298" kern="1200">
          <a:solidFill>
            <a:schemeClr val="tx1"/>
          </a:solidFill>
          <a:latin typeface="+mn-lt"/>
          <a:ea typeface="+mn-ea"/>
          <a:cs typeface="+mn-cs"/>
        </a:defRPr>
      </a:lvl3pPr>
      <a:lvl4pPr marL="2638730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392653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4146575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900498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654421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408344" indent="-376961" algn="l" defTabSz="1507846" rtl="0" eaLnBrk="1" latinLnBrk="0" hangingPunct="1">
        <a:lnSpc>
          <a:spcPct val="90000"/>
        </a:lnSpc>
        <a:spcBef>
          <a:spcPts val="824"/>
        </a:spcBef>
        <a:buFont typeface="Arial" panose="020B0604020202020204" pitchFamily="34" charset="0"/>
        <a:buChar char="•"/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1507846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18" Type="http://schemas.openxmlformats.org/officeDocument/2006/relationships/image" Target="../media/image24.png"/><Relationship Id="rId3" Type="http://schemas.openxmlformats.org/officeDocument/2006/relationships/image" Target="../media/image19.png"/><Relationship Id="rId21" Type="http://schemas.openxmlformats.org/officeDocument/2006/relationships/image" Target="../media/image33.png"/><Relationship Id="rId7" Type="http://schemas.openxmlformats.org/officeDocument/2006/relationships/image" Target="../media/image29.png"/><Relationship Id="rId12" Type="http://schemas.openxmlformats.org/officeDocument/2006/relationships/image" Target="../media/image15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14.png"/><Relationship Id="rId5" Type="http://schemas.openxmlformats.org/officeDocument/2006/relationships/image" Target="../media/image27.png"/><Relationship Id="rId15" Type="http://schemas.openxmlformats.org/officeDocument/2006/relationships/image" Target="../media/image2.png"/><Relationship Id="rId10" Type="http://schemas.openxmlformats.org/officeDocument/2006/relationships/image" Target="../media/image30.png"/><Relationship Id="rId19" Type="http://schemas.openxmlformats.org/officeDocument/2006/relationships/image" Target="../media/image25.png"/><Relationship Id="rId4" Type="http://schemas.openxmlformats.org/officeDocument/2006/relationships/image" Target="../media/image26.png"/><Relationship Id="rId9" Type="http://schemas.openxmlformats.org/officeDocument/2006/relationships/image" Target="../media/image21.svg"/><Relationship Id="rId1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08A6DF6-D1B8-4929-86C5-7FEA8EDAE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" r="16255"/>
          <a:stretch/>
        </p:blipFill>
        <p:spPr>
          <a:xfrm>
            <a:off x="-221673" y="0"/>
            <a:ext cx="20325774" cy="1130935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382BC5-CD10-4118-BBC7-0122929A2C80}"/>
              </a:ext>
            </a:extLst>
          </p:cNvPr>
          <p:cNvSpPr/>
          <p:nvPr/>
        </p:nvSpPr>
        <p:spPr>
          <a:xfrm>
            <a:off x="-221673" y="0"/>
            <a:ext cx="20298641" cy="11310601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22C18-2599-4452-AC5C-90369239ABD0}"/>
              </a:ext>
            </a:extLst>
          </p:cNvPr>
          <p:cNvSpPr txBox="1"/>
          <p:nvPr/>
        </p:nvSpPr>
        <p:spPr>
          <a:xfrm>
            <a:off x="2660650" y="3998130"/>
            <a:ext cx="14859000" cy="991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BOOK</a:t>
            </a:r>
            <a:r>
              <a:rPr lang="en-US" sz="15000" dirty="0">
                <a:solidFill>
                  <a:schemeClr val="bg1"/>
                </a:solidFill>
                <a:latin typeface="Rockwell" panose="02060603020205020403" pitchFamily="18" charset="0"/>
              </a:rPr>
              <a:t>CHAIN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Rockwell" panose="02060603020205020403" pitchFamily="18" charset="0"/>
              </a:rPr>
              <a:t>Presented by Team RW4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Rockwell" panose="02060603020205020403" pitchFamily="18" charset="0"/>
              </a:rPr>
              <a:t>for</a:t>
            </a: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Rockwell" panose="02060603020205020403" pitchFamily="18" charset="0"/>
              </a:rPr>
              <a:t>MachoHack</a:t>
            </a:r>
            <a:r>
              <a:rPr lang="en-US" sz="4000" dirty="0">
                <a:solidFill>
                  <a:schemeClr val="bg1"/>
                </a:solidFill>
                <a:latin typeface="Rockwell" panose="02060603020205020403" pitchFamily="18" charset="0"/>
              </a:rPr>
              <a:t> 2018</a:t>
            </a:r>
          </a:p>
          <a:p>
            <a:pPr algn="ctr"/>
            <a:endParaRPr lang="en-US" sz="9600" dirty="0">
              <a:solidFill>
                <a:schemeClr val="bg1"/>
              </a:solidFill>
            </a:endParaRPr>
          </a:p>
          <a:p>
            <a:pPr algn="ctr"/>
            <a:endParaRPr lang="en-US" sz="9600" dirty="0">
              <a:solidFill>
                <a:schemeClr val="bg1"/>
              </a:solidFill>
            </a:endParaRPr>
          </a:p>
          <a:p>
            <a:pPr algn="ctr"/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26" name="object 4">
            <a:extLst>
              <a:ext uri="{FF2B5EF4-FFF2-40B4-BE49-F238E27FC236}">
                <a16:creationId xmlns:a16="http://schemas.microsoft.com/office/drawing/2014/main" id="{283662F7-5C29-465C-8862-EB01AB0929ED}"/>
              </a:ext>
            </a:extLst>
          </p:cNvPr>
          <p:cNvSpPr/>
          <p:nvPr/>
        </p:nvSpPr>
        <p:spPr>
          <a:xfrm>
            <a:off x="450850" y="473075"/>
            <a:ext cx="5562600" cy="5048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480579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03E2A4-05D4-4251-A22F-BEBA9577F878}"/>
              </a:ext>
            </a:extLst>
          </p:cNvPr>
          <p:cNvSpPr/>
          <p:nvPr/>
        </p:nvSpPr>
        <p:spPr>
          <a:xfrm>
            <a:off x="6394450" y="5524852"/>
            <a:ext cx="10141087" cy="45494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145" y="347482"/>
            <a:ext cx="17422495" cy="196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20" dirty="0">
                <a:latin typeface="Rockwell" panose="02060603020205020403" pitchFamily="18" charset="0"/>
              </a:rPr>
              <a:t>Consumers &amp; Authors </a:t>
            </a:r>
            <a:br>
              <a:rPr lang="en-US" spc="-320" dirty="0">
                <a:latin typeface="Rockwell" panose="02060603020205020403" pitchFamily="18" charset="0"/>
              </a:rPr>
            </a:br>
            <a:r>
              <a:rPr lang="en-US" sz="5400" spc="-320" dirty="0">
                <a:latin typeface="Rockwell" panose="02060603020205020403" pitchFamily="18" charset="0"/>
              </a:rPr>
              <a:t>Completed secure transaction in 10 sec</a:t>
            </a:r>
            <a:endParaRPr sz="5400" spc="-459" dirty="0">
              <a:latin typeface="Rockwell" panose="02060603020205020403" pitchFamily="18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EB188C8-78F9-4E19-BCB2-DA0492B02436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5804AB8-6FBA-4B44-B073-BE476F6C1251}"/>
              </a:ext>
            </a:extLst>
          </p:cNvPr>
          <p:cNvCxnSpPr>
            <a:cxnSpLocks/>
          </p:cNvCxnSpPr>
          <p:nvPr/>
        </p:nvCxnSpPr>
        <p:spPr>
          <a:xfrm>
            <a:off x="2715730" y="8067804"/>
            <a:ext cx="97409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55C8857-C8F5-499B-952F-BB4C9B617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265" y="7375009"/>
            <a:ext cx="1955237" cy="22345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9A9C62-027B-4868-BF4C-037980D46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7143548"/>
            <a:ext cx="1750819" cy="17508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49B775-5DC6-4294-9235-17D109E45C57}"/>
              </a:ext>
            </a:extLst>
          </p:cNvPr>
          <p:cNvGrpSpPr/>
          <p:nvPr/>
        </p:nvGrpSpPr>
        <p:grpSpPr>
          <a:xfrm flipH="1">
            <a:off x="391599" y="5343467"/>
            <a:ext cx="2057400" cy="1750819"/>
            <a:chOff x="3299661" y="2985979"/>
            <a:chExt cx="2546386" cy="25409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DAD5A7-A404-4E4A-AA12-983AEC3A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9661" y="2985979"/>
              <a:ext cx="2546386" cy="25409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2CB597-20C1-4D21-AE8F-104D74941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9" t="18596" r="-3644" b="22639"/>
            <a:stretch/>
          </p:blipFill>
          <p:spPr>
            <a:xfrm>
              <a:off x="3575050" y="3359888"/>
              <a:ext cx="2033858" cy="130418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770F4-11F2-4ABA-8C07-8E6D9D445F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45" b="12856"/>
          <a:stretch/>
        </p:blipFill>
        <p:spPr>
          <a:xfrm>
            <a:off x="2359392" y="6492461"/>
            <a:ext cx="1450327" cy="1379125"/>
          </a:xfrm>
          <a:prstGeom prst="rect">
            <a:avLst/>
          </a:prstGeom>
        </p:spPr>
      </p:pic>
      <p:pic>
        <p:nvPicPr>
          <p:cNvPr id="29" name="Graphic 28" descr="Key">
            <a:extLst>
              <a:ext uri="{FF2B5EF4-FFF2-40B4-BE49-F238E27FC236}">
                <a16:creationId xmlns:a16="http://schemas.microsoft.com/office/drawing/2014/main" id="{6F267C18-1752-4C90-A2CF-DFD4AF9C6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24109" y="7940675"/>
            <a:ext cx="1337401" cy="1337401"/>
          </a:xfrm>
          <a:prstGeom prst="rect">
            <a:avLst/>
          </a:prstGeom>
        </p:spPr>
      </p:pic>
      <p:sp>
        <p:nvSpPr>
          <p:cNvPr id="30" name="object 88">
            <a:extLst>
              <a:ext uri="{FF2B5EF4-FFF2-40B4-BE49-F238E27FC236}">
                <a16:creationId xmlns:a16="http://schemas.microsoft.com/office/drawing/2014/main" id="{F53F2677-D6D0-4D1E-931B-364691FADF25}"/>
              </a:ext>
            </a:extLst>
          </p:cNvPr>
          <p:cNvSpPr txBox="1"/>
          <p:nvPr/>
        </p:nvSpPr>
        <p:spPr>
          <a:xfrm>
            <a:off x="10600234" y="7559675"/>
            <a:ext cx="3267075" cy="44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CA" sz="2800" b="1" dirty="0">
                <a:latin typeface="Georgia"/>
                <a:cs typeface="Georgia"/>
              </a:rPr>
              <a:t>Decryption Key</a:t>
            </a:r>
            <a:endParaRPr sz="2800" b="1" dirty="0">
              <a:latin typeface="Georgia"/>
              <a:cs typeface="Georgia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1231896-F52A-4A6F-9D1B-26D218E27D2A}"/>
              </a:ext>
            </a:extLst>
          </p:cNvPr>
          <p:cNvCxnSpPr>
            <a:cxnSpLocks/>
          </p:cNvCxnSpPr>
          <p:nvPr/>
        </p:nvCxnSpPr>
        <p:spPr>
          <a:xfrm>
            <a:off x="9219109" y="8169275"/>
            <a:ext cx="1228725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90253F-F485-4B82-8B96-2CD1A36144A7}"/>
              </a:ext>
            </a:extLst>
          </p:cNvPr>
          <p:cNvCxnSpPr>
            <a:cxnSpLocks/>
          </p:cNvCxnSpPr>
          <p:nvPr/>
        </p:nvCxnSpPr>
        <p:spPr>
          <a:xfrm>
            <a:off x="11249042" y="4280734"/>
            <a:ext cx="37486" cy="332871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" name="Picture 2" descr="Ipfs-logo-1024-ice-text.png">
            <a:extLst>
              <a:ext uri="{FF2B5EF4-FFF2-40B4-BE49-F238E27FC236}">
                <a16:creationId xmlns:a16="http://schemas.microsoft.com/office/drawing/2014/main" id="{42BCDEFA-5128-40E6-B438-E9A1EFFF1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650" y="2369585"/>
            <a:ext cx="1670931" cy="16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4C70F291-F7A4-4A25-A3F5-E94669E1D5CF}"/>
              </a:ext>
            </a:extLst>
          </p:cNvPr>
          <p:cNvSpPr/>
          <p:nvPr/>
        </p:nvSpPr>
        <p:spPr>
          <a:xfrm>
            <a:off x="13867308" y="5654675"/>
            <a:ext cx="578465" cy="3954890"/>
          </a:xfrm>
          <a:prstGeom prst="rightBrac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raphic 41" descr="Books">
            <a:extLst>
              <a:ext uri="{FF2B5EF4-FFF2-40B4-BE49-F238E27FC236}">
                <a16:creationId xmlns:a16="http://schemas.microsoft.com/office/drawing/2014/main" id="{E97837AD-88EC-4A24-8718-8F9DE8FF94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934109" y="7026275"/>
            <a:ext cx="914400" cy="914400"/>
          </a:xfrm>
          <a:prstGeom prst="rect">
            <a:avLst/>
          </a:prstGeom>
        </p:spPr>
      </p:pic>
      <p:pic>
        <p:nvPicPr>
          <p:cNvPr id="43" name="Graphic 42" descr="Unlock">
            <a:extLst>
              <a:ext uri="{FF2B5EF4-FFF2-40B4-BE49-F238E27FC236}">
                <a16:creationId xmlns:a16="http://schemas.microsoft.com/office/drawing/2014/main" id="{1012479B-25F3-4361-A6C1-C57DEEEBBB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400709" y="6416675"/>
            <a:ext cx="914400" cy="914400"/>
          </a:xfrm>
          <a:prstGeom prst="rect">
            <a:avLst/>
          </a:prstGeom>
        </p:spPr>
      </p:pic>
      <p:sp>
        <p:nvSpPr>
          <p:cNvPr id="44" name="object 88">
            <a:extLst>
              <a:ext uri="{FF2B5EF4-FFF2-40B4-BE49-F238E27FC236}">
                <a16:creationId xmlns:a16="http://schemas.microsoft.com/office/drawing/2014/main" id="{D83FE98D-E536-4D75-A84C-F716C6008ECC}"/>
              </a:ext>
            </a:extLst>
          </p:cNvPr>
          <p:cNvSpPr txBox="1"/>
          <p:nvPr/>
        </p:nvSpPr>
        <p:spPr>
          <a:xfrm>
            <a:off x="14629309" y="8016875"/>
            <a:ext cx="1781802" cy="571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CA" sz="3600" b="1" dirty="0">
                <a:latin typeface="Georgia"/>
                <a:cs typeface="Georgia"/>
              </a:rPr>
              <a:t>Token</a:t>
            </a:r>
            <a:endParaRPr sz="3600" b="1" dirty="0">
              <a:latin typeface="Georgia"/>
              <a:cs typeface="Georgia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D64D56F-5AE4-4908-BA08-69E7DEF22537}"/>
              </a:ext>
            </a:extLst>
          </p:cNvPr>
          <p:cNvCxnSpPr>
            <a:cxnSpLocks/>
          </p:cNvCxnSpPr>
          <p:nvPr/>
        </p:nvCxnSpPr>
        <p:spPr>
          <a:xfrm flipV="1">
            <a:off x="1905000" y="9083675"/>
            <a:ext cx="0" cy="137160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1B9668D-A5DD-4651-836B-21DA9BF1A1E9}"/>
              </a:ext>
            </a:extLst>
          </p:cNvPr>
          <p:cNvCxnSpPr>
            <a:cxnSpLocks/>
          </p:cNvCxnSpPr>
          <p:nvPr/>
        </p:nvCxnSpPr>
        <p:spPr>
          <a:xfrm>
            <a:off x="1905000" y="10455275"/>
            <a:ext cx="162659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5FAC8FC-0C1B-48D9-A4E4-4FB2A3EA230D}"/>
              </a:ext>
            </a:extLst>
          </p:cNvPr>
          <p:cNvCxnSpPr>
            <a:cxnSpLocks/>
          </p:cNvCxnSpPr>
          <p:nvPr/>
        </p:nvCxnSpPr>
        <p:spPr>
          <a:xfrm>
            <a:off x="18170972" y="8771365"/>
            <a:ext cx="0" cy="16764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bject 88">
            <a:extLst>
              <a:ext uri="{FF2B5EF4-FFF2-40B4-BE49-F238E27FC236}">
                <a16:creationId xmlns:a16="http://schemas.microsoft.com/office/drawing/2014/main" id="{BAE53675-0EF1-49AB-BB63-4B3362597F08}"/>
              </a:ext>
            </a:extLst>
          </p:cNvPr>
          <p:cNvSpPr txBox="1"/>
          <p:nvPr/>
        </p:nvSpPr>
        <p:spPr>
          <a:xfrm>
            <a:off x="10323409" y="6578075"/>
            <a:ext cx="3315300" cy="44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CA" sz="2800" b="1" dirty="0">
                <a:latin typeface="Rockwell" panose="02060603020205020403" pitchFamily="18" charset="0"/>
                <a:cs typeface="Georgia"/>
              </a:rPr>
              <a:t>Content + Cipher</a:t>
            </a:r>
            <a:endParaRPr sz="2800" b="1" dirty="0">
              <a:latin typeface="Rockwell" panose="02060603020205020403" pitchFamily="18" charset="0"/>
              <a:cs typeface="Georgia"/>
            </a:endParaRPr>
          </a:p>
        </p:txBody>
      </p:sp>
      <p:pic>
        <p:nvPicPr>
          <p:cNvPr id="70" name="Graphic 69" descr="Books">
            <a:extLst>
              <a:ext uri="{FF2B5EF4-FFF2-40B4-BE49-F238E27FC236}">
                <a16:creationId xmlns:a16="http://schemas.microsoft.com/office/drawing/2014/main" id="{30623AB7-2A61-4A83-AE8F-2F6B17B359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5444" y="5610053"/>
            <a:ext cx="914400" cy="9144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693942-8058-4421-A634-87460E5CBAC7}"/>
              </a:ext>
            </a:extLst>
          </p:cNvPr>
          <p:cNvCxnSpPr>
            <a:cxnSpLocks/>
          </p:cNvCxnSpPr>
          <p:nvPr/>
        </p:nvCxnSpPr>
        <p:spPr>
          <a:xfrm flipV="1">
            <a:off x="16681450" y="8207639"/>
            <a:ext cx="1350790" cy="2619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86C4C59-9CCA-4011-BECE-8B3C7020B8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9" t="18596" r="-3644" b="22639"/>
          <a:stretch/>
        </p:blipFill>
        <p:spPr>
          <a:xfrm>
            <a:off x="17085992" y="7627088"/>
            <a:ext cx="2033858" cy="13041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124D99C-3426-4FE6-BE60-0F34C9BAE108}"/>
              </a:ext>
            </a:extLst>
          </p:cNvPr>
          <p:cNvSpPr txBox="1"/>
          <p:nvPr/>
        </p:nvSpPr>
        <p:spPr>
          <a:xfrm>
            <a:off x="3879850" y="8159150"/>
            <a:ext cx="3394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BOOK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</a:rPr>
              <a:t>CHAIN</a:t>
            </a: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92B5983B-C703-4697-99E6-D9A8364D9C61}"/>
              </a:ext>
            </a:extLst>
          </p:cNvPr>
          <p:cNvSpPr/>
          <p:nvPr/>
        </p:nvSpPr>
        <p:spPr>
          <a:xfrm>
            <a:off x="3935055" y="6492875"/>
            <a:ext cx="2057400" cy="188747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Arrow: Bent 40">
            <a:extLst>
              <a:ext uri="{FF2B5EF4-FFF2-40B4-BE49-F238E27FC236}">
                <a16:creationId xmlns:a16="http://schemas.microsoft.com/office/drawing/2014/main" id="{1E79BBC2-9CE5-44EC-BA5A-2AD8C6F83EC6}"/>
              </a:ext>
            </a:extLst>
          </p:cNvPr>
          <p:cNvSpPr/>
          <p:nvPr/>
        </p:nvSpPr>
        <p:spPr>
          <a:xfrm>
            <a:off x="7904188" y="3137154"/>
            <a:ext cx="1462062" cy="4006391"/>
          </a:xfrm>
          <a:prstGeom prst="bentArrow">
            <a:avLst>
              <a:gd name="adj1" fmla="val 5328"/>
              <a:gd name="adj2" fmla="val 11230"/>
              <a:gd name="adj3" fmla="val 14180"/>
              <a:gd name="adj4" fmla="val 2407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125160-C8D4-49EA-BF04-5E27EF26C69F}"/>
              </a:ext>
            </a:extLst>
          </p:cNvPr>
          <p:cNvSpPr/>
          <p:nvPr/>
        </p:nvSpPr>
        <p:spPr>
          <a:xfrm>
            <a:off x="6318250" y="4054475"/>
            <a:ext cx="331530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4000" b="1" dirty="0">
                <a:latin typeface="Rockwell" panose="02060603020205020403" pitchFamily="18" charset="0"/>
              </a:rPr>
              <a:t>Hash</a:t>
            </a:r>
          </a:p>
          <a:p>
            <a:pPr algn="ctr"/>
            <a:r>
              <a:rPr lang="en-CA" sz="2200" dirty="0"/>
              <a:t>d00vc87cewaew0fd0a0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B15B6F1-8F63-4B1A-805C-5A93D7565AB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50" y="5578475"/>
            <a:ext cx="874546" cy="87454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9E7663E-E6A9-471A-B53C-2D247042E68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587" y="4218918"/>
            <a:ext cx="570978" cy="5709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589D704-783A-4DDA-9004-C75A74CB11B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406" y="7434281"/>
            <a:ext cx="570978" cy="57097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7785F4A-39F9-42FE-99F3-9AAA40FAFDE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790" y="4435986"/>
            <a:ext cx="687193" cy="68719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899855C-7FA5-425A-A424-D30CC25E4BF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576" y="6188075"/>
            <a:ext cx="595074" cy="59507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D0E21FB-7622-42C4-A897-686DFF3395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421738" y="4753436"/>
            <a:ext cx="2143125" cy="2143125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F113BE5-8EDD-4622-B77F-346604516829}"/>
              </a:ext>
            </a:extLst>
          </p:cNvPr>
          <p:cNvCxnSpPr>
            <a:cxnSpLocks/>
          </p:cNvCxnSpPr>
          <p:nvPr/>
        </p:nvCxnSpPr>
        <p:spPr>
          <a:xfrm>
            <a:off x="16770333" y="6126558"/>
            <a:ext cx="673117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C824B4C-C782-41A2-8C70-F7EFA1FC9C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45" b="12856"/>
          <a:stretch/>
        </p:blipFill>
        <p:spPr>
          <a:xfrm>
            <a:off x="16288621" y="3936466"/>
            <a:ext cx="1450327" cy="1379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9E18B-62E1-45D7-97B3-B24EC4D69D9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34" y="4291126"/>
            <a:ext cx="886070" cy="8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8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513012" y="4094946"/>
            <a:ext cx="15078075" cy="305865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20" dirty="0">
                <a:latin typeface="Rockwell" panose="02060603020205020403" pitchFamily="18" charset="0"/>
              </a:rPr>
              <a:t>Demo</a:t>
            </a:r>
            <a:br>
              <a:rPr lang="en-US" spc="-320" dirty="0">
                <a:latin typeface="Rockwell" panose="02060603020205020403" pitchFamily="18" charset="0"/>
              </a:rPr>
            </a:br>
            <a:endParaRPr spc="-459" dirty="0">
              <a:latin typeface="Rockwell" panose="02060603020205020403" pitchFamily="18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EB188C8-78F9-4E19-BCB2-DA0492B02436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EC5DB-168F-4D5D-B729-8211BE1325B5}"/>
              </a:ext>
            </a:extLst>
          </p:cNvPr>
          <p:cNvSpPr txBox="1"/>
          <p:nvPr/>
        </p:nvSpPr>
        <p:spPr>
          <a:xfrm>
            <a:off x="3422650" y="5662930"/>
            <a:ext cx="1615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https://</a:t>
            </a:r>
            <a:r>
              <a:rPr lang="en-US" sz="6000" dirty="0" err="1"/>
              <a:t>github.com</a:t>
            </a:r>
            <a:r>
              <a:rPr lang="en-US" sz="6000" dirty="0"/>
              <a:t>/pwx603/</a:t>
            </a:r>
            <a:r>
              <a:rPr lang="en-US" sz="6000" dirty="0" err="1"/>
              <a:t>bookchain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79545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145" y="762982"/>
            <a:ext cx="17422495" cy="11300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20" dirty="0">
                <a:latin typeface="Rockwell" panose="02060603020205020403" pitchFamily="18" charset="0"/>
              </a:rPr>
              <a:t>Consideration factors</a:t>
            </a:r>
            <a:endParaRPr spc="-459" dirty="0">
              <a:latin typeface="Rockwell" panose="02060603020205020403" pitchFamily="18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EB188C8-78F9-4E19-BCB2-DA0492B02436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A43C867-57CC-401A-836A-52684A311E2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75264" y="3825875"/>
            <a:ext cx="17339786" cy="6769674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086485" indent="-753745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lang="en-US" spc="-280" dirty="0">
                <a:latin typeface="Rockwell" panose="02060603020205020403" pitchFamily="18" charset="0"/>
              </a:rPr>
              <a:t>Education to facilitate adoption among authors</a:t>
            </a:r>
          </a:p>
          <a:p>
            <a:pPr marL="1086485" indent="-753745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lang="en-US" spc="-280" dirty="0">
                <a:latin typeface="Rockwell" panose="02060603020205020403" pitchFamily="18" charset="0"/>
              </a:rPr>
              <a:t>Marketing for consumers</a:t>
            </a:r>
          </a:p>
          <a:p>
            <a:pPr marL="1086485" indent="-753745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lang="en-US" spc="-280" dirty="0">
                <a:latin typeface="Rockwell" panose="02060603020205020403" pitchFamily="18" charset="0"/>
              </a:rPr>
              <a:t>Multiple download formats based on consumers preference</a:t>
            </a:r>
          </a:p>
          <a:p>
            <a:pPr marL="1086485" indent="-753745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lang="en-US" spc="-280" dirty="0">
                <a:latin typeface="Rockwell" panose="02060603020205020403" pitchFamily="18" charset="0"/>
              </a:rPr>
              <a:t>Digital content besides books (e.g. Music, videos)</a:t>
            </a:r>
          </a:p>
          <a:p>
            <a:pPr marL="1086485" indent="-753745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lang="en-US" spc="-280" dirty="0">
                <a:latin typeface="Rockwell" panose="02060603020205020403" pitchFamily="18" charset="0"/>
              </a:rPr>
              <a:t>Localization </a:t>
            </a:r>
          </a:p>
          <a:p>
            <a:pPr marL="1086485" indent="-753745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1087755" algn="l"/>
              </a:tabLst>
            </a:pPr>
            <a:endParaRPr lang="en-US" spc="-250" dirty="0">
              <a:latin typeface="Rockwell" panose="02060603020205020403" pitchFamily="18" charset="0"/>
            </a:endParaRPr>
          </a:p>
          <a:p>
            <a:pPr marL="1086485" indent="-753745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1087755" algn="l"/>
              </a:tabLst>
            </a:pPr>
            <a:endParaRPr lang="en-US" spc="-250" dirty="0">
              <a:latin typeface="Rockwell" panose="02060603020205020403" pitchFamily="18" charset="0"/>
            </a:endParaRPr>
          </a:p>
          <a:p>
            <a:pPr marL="1086485" indent="-753745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1087755" algn="l"/>
              </a:tabLst>
            </a:pPr>
            <a:endParaRPr lang="en-US" spc="-25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3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A9387-0804-42E5-A4B6-1E8A07C92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6" y="0"/>
            <a:ext cx="20105512" cy="11309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3BB60B-15DE-462A-B07F-3B279FDE9181}"/>
              </a:ext>
            </a:extLst>
          </p:cNvPr>
          <p:cNvSpPr/>
          <p:nvPr/>
        </p:nvSpPr>
        <p:spPr>
          <a:xfrm>
            <a:off x="0" y="-1251"/>
            <a:ext cx="20298641" cy="11310601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48932-6698-435A-968B-B146BC9D2FE7}"/>
              </a:ext>
            </a:extLst>
          </p:cNvPr>
          <p:cNvSpPr txBox="1"/>
          <p:nvPr/>
        </p:nvSpPr>
        <p:spPr>
          <a:xfrm>
            <a:off x="2719820" y="3521075"/>
            <a:ext cx="1485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chemeClr val="bg1"/>
                </a:solidFill>
                <a:latin typeface="Rockwell" panose="02060603020205020403" pitchFamily="18" charset="0"/>
              </a:rPr>
              <a:t>Github</a:t>
            </a:r>
            <a:endParaRPr lang="en-US" sz="80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endParaRPr lang="en-US" sz="9600" dirty="0">
              <a:solidFill>
                <a:schemeClr val="bg1"/>
              </a:solidFill>
            </a:endParaRP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55A76-A932-453A-8448-0057BCC7AE5F}"/>
              </a:ext>
            </a:extLst>
          </p:cNvPr>
          <p:cNvSpPr txBox="1"/>
          <p:nvPr/>
        </p:nvSpPr>
        <p:spPr>
          <a:xfrm>
            <a:off x="3422650" y="5197475"/>
            <a:ext cx="1615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https://</a:t>
            </a:r>
            <a:r>
              <a:rPr lang="en-US" sz="6000" dirty="0" err="1">
                <a:solidFill>
                  <a:schemeClr val="bg1"/>
                </a:solidFill>
              </a:rPr>
              <a:t>github.com</a:t>
            </a:r>
            <a:r>
              <a:rPr lang="en-US" sz="6000" dirty="0">
                <a:solidFill>
                  <a:schemeClr val="bg1"/>
                </a:solidFill>
              </a:rPr>
              <a:t>/pwx603/</a:t>
            </a:r>
            <a:r>
              <a:rPr lang="en-US" sz="6000" dirty="0" err="1">
                <a:solidFill>
                  <a:schemeClr val="bg1"/>
                </a:solidFill>
              </a:rPr>
              <a:t>bookchain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02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145" y="798055"/>
            <a:ext cx="17422495" cy="10599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6800" spc="-320" dirty="0" err="1">
                <a:latin typeface="Rockwell" panose="02060603020205020403" pitchFamily="18" charset="0"/>
              </a:rPr>
              <a:t>Bookchain</a:t>
            </a:r>
            <a:r>
              <a:rPr lang="en-US" sz="6800" spc="-320" dirty="0">
                <a:latin typeface="Rockwell" panose="02060603020205020403" pitchFamily="18" charset="0"/>
              </a:rPr>
              <a:t> </a:t>
            </a:r>
            <a:r>
              <a:rPr sz="6800" spc="-484" dirty="0">
                <a:latin typeface="Rockwell" panose="02060603020205020403" pitchFamily="18" charset="0"/>
              </a:rPr>
              <a:t>Decentralized</a:t>
            </a:r>
            <a:r>
              <a:rPr sz="6800" spc="-1100" dirty="0">
                <a:latin typeface="Rockwell" panose="02060603020205020403" pitchFamily="18" charset="0"/>
              </a:rPr>
              <a:t> </a:t>
            </a:r>
            <a:r>
              <a:rPr sz="6800" spc="-459" dirty="0">
                <a:latin typeface="Rockwell" panose="02060603020205020403" pitchFamily="18" charset="0"/>
              </a:rPr>
              <a:t>Blockchain</a:t>
            </a:r>
            <a:r>
              <a:rPr lang="en-US" sz="6800" spc="-459" dirty="0">
                <a:latin typeface="Rockwell" panose="02060603020205020403" pitchFamily="18" charset="0"/>
              </a:rPr>
              <a:t> Architecture</a:t>
            </a:r>
            <a:endParaRPr sz="6800" spc="-459" dirty="0">
              <a:latin typeface="Rockwell" panose="02060603020205020403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21428" y="3184980"/>
            <a:ext cx="7261859" cy="3928110"/>
          </a:xfrm>
          <a:custGeom>
            <a:avLst/>
            <a:gdLst/>
            <a:ahLst/>
            <a:cxnLst/>
            <a:rect l="l" t="t" r="r" b="b"/>
            <a:pathLst>
              <a:path w="7261859" h="3928109">
                <a:moveTo>
                  <a:pt x="0" y="0"/>
                </a:moveTo>
                <a:lnTo>
                  <a:pt x="7261730" y="0"/>
                </a:lnTo>
                <a:lnTo>
                  <a:pt x="7261730" y="3927730"/>
                </a:lnTo>
                <a:lnTo>
                  <a:pt x="0" y="3927730"/>
                </a:lnTo>
                <a:lnTo>
                  <a:pt x="0" y="0"/>
                </a:lnTo>
                <a:close/>
              </a:path>
            </a:pathLst>
          </a:custGeom>
          <a:ln w="14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0795" y="6510161"/>
            <a:ext cx="7261859" cy="595630"/>
          </a:xfrm>
          <a:custGeom>
            <a:avLst/>
            <a:gdLst/>
            <a:ahLst/>
            <a:cxnLst/>
            <a:rect l="l" t="t" r="r" b="b"/>
            <a:pathLst>
              <a:path w="7261859" h="595629">
                <a:moveTo>
                  <a:pt x="0" y="595110"/>
                </a:moveTo>
                <a:lnTo>
                  <a:pt x="7261730" y="0"/>
                </a:lnTo>
              </a:path>
            </a:pathLst>
          </a:custGeom>
          <a:ln w="14877">
            <a:solidFill>
              <a:srgbClr val="797979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18764" y="5577816"/>
            <a:ext cx="2024380" cy="337820"/>
          </a:xfrm>
          <a:custGeom>
            <a:avLst/>
            <a:gdLst/>
            <a:ahLst/>
            <a:cxnLst/>
            <a:rect l="l" t="t" r="r" b="b"/>
            <a:pathLst>
              <a:path w="2024379" h="337820">
                <a:moveTo>
                  <a:pt x="0" y="0"/>
                </a:moveTo>
                <a:lnTo>
                  <a:pt x="2023760" y="337234"/>
                </a:lnTo>
              </a:path>
            </a:pathLst>
          </a:custGeom>
          <a:ln w="14877">
            <a:solidFill>
              <a:srgbClr val="797979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18764" y="3177541"/>
            <a:ext cx="2857500" cy="2738120"/>
          </a:xfrm>
          <a:custGeom>
            <a:avLst/>
            <a:gdLst/>
            <a:ahLst/>
            <a:cxnLst/>
            <a:rect l="l" t="t" r="r" b="b"/>
            <a:pathLst>
              <a:path w="2857500" h="2738120">
                <a:moveTo>
                  <a:pt x="0" y="0"/>
                </a:moveTo>
                <a:lnTo>
                  <a:pt x="2857074" y="2737509"/>
                </a:lnTo>
              </a:path>
            </a:pathLst>
          </a:custGeom>
          <a:ln w="14879">
            <a:solidFill>
              <a:srgbClr val="797979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8106" y="2706642"/>
            <a:ext cx="13208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40" dirty="0">
                <a:latin typeface="Rockwell" panose="02060603020205020403" pitchFamily="18" charset="0"/>
                <a:cs typeface="Arial"/>
              </a:rPr>
              <a:t>HTP</a:t>
            </a:r>
            <a:r>
              <a:rPr sz="2100" b="1" spc="-145" dirty="0">
                <a:latin typeface="Rockwell" panose="02060603020205020403" pitchFamily="18" charset="0"/>
                <a:cs typeface="Arial"/>
              </a:rPr>
              <a:t> </a:t>
            </a:r>
            <a:r>
              <a:rPr sz="2100" b="1" spc="25" dirty="0">
                <a:latin typeface="Rockwell" panose="02060603020205020403" pitchFamily="18" charset="0"/>
                <a:cs typeface="Arial"/>
              </a:rPr>
              <a:t>Node</a:t>
            </a:r>
            <a:endParaRPr sz="2100">
              <a:latin typeface="Rockwell" panose="02060603020205020403" pitchFamily="18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51873" y="4256179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>
                <a:moveTo>
                  <a:pt x="328861" y="0"/>
                </a:moveTo>
                <a:lnTo>
                  <a:pt x="0" y="0"/>
                </a:lnTo>
              </a:path>
            </a:pathLst>
          </a:custGeom>
          <a:ln w="14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5389" y="4204106"/>
            <a:ext cx="133923" cy="104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8235" y="3184980"/>
            <a:ext cx="5238115" cy="3415037"/>
          </a:xfrm>
          <a:prstGeom prst="rect">
            <a:avLst/>
          </a:prstGeom>
          <a:ln w="14878">
            <a:solidFill>
              <a:srgbClr val="000000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1070"/>
              </a:spcBef>
            </a:pPr>
            <a:r>
              <a:rPr sz="1050" b="1" spc="-10" dirty="0">
                <a:latin typeface="Rockwell" panose="02060603020205020403" pitchFamily="18" charset="0"/>
                <a:cs typeface="Arial"/>
              </a:rPr>
              <a:t>Public </a:t>
            </a:r>
            <a:r>
              <a:rPr sz="1050" b="1" dirty="0">
                <a:latin typeface="Rockwell" panose="02060603020205020403" pitchFamily="18" charset="0"/>
                <a:cs typeface="Arial"/>
              </a:rPr>
              <a:t>Permissioned</a:t>
            </a:r>
            <a:r>
              <a:rPr sz="1050" b="1" spc="-75" dirty="0">
                <a:latin typeface="Rockwell" panose="02060603020205020403" pitchFamily="18" charset="0"/>
                <a:cs typeface="Arial"/>
              </a:rPr>
              <a:t> </a:t>
            </a:r>
            <a:r>
              <a:rPr sz="1050" b="1" spc="-15" dirty="0">
                <a:latin typeface="Rockwell" panose="02060603020205020403" pitchFamily="18" charset="0"/>
                <a:cs typeface="Arial"/>
              </a:rPr>
              <a:t>Blockchain</a:t>
            </a:r>
            <a:endParaRPr sz="1050">
              <a:latin typeface="Rockwell" panose="02060603020205020403" pitchFamily="18" charset="0"/>
              <a:cs typeface="Arial"/>
            </a:endParaRPr>
          </a:p>
          <a:p>
            <a:pPr marL="423545" marR="4054475">
              <a:lnSpc>
                <a:spcPct val="223100"/>
              </a:lnSpc>
              <a:spcBef>
                <a:spcPts val="350"/>
              </a:spcBef>
            </a:pPr>
            <a:r>
              <a:rPr sz="1050" spc="-55" dirty="0">
                <a:latin typeface="Rockwell" panose="02060603020205020403" pitchFamily="18" charset="0"/>
                <a:cs typeface="Verdana"/>
              </a:rPr>
              <a:t>Tasks  </a:t>
            </a:r>
            <a:r>
              <a:rPr sz="1050" spc="-25" dirty="0">
                <a:latin typeface="Rockwell" panose="02060603020205020403" pitchFamily="18" charset="0"/>
                <a:cs typeface="Verdana"/>
              </a:rPr>
              <a:t>R</a:t>
            </a:r>
            <a:r>
              <a:rPr sz="1050" spc="-35" dirty="0">
                <a:latin typeface="Rockwell" panose="02060603020205020403" pitchFamily="18" charset="0"/>
                <a:cs typeface="Verdana"/>
              </a:rPr>
              <a:t>eput</a:t>
            </a:r>
            <a:r>
              <a:rPr sz="1050" spc="-80" dirty="0">
                <a:latin typeface="Rockwell" panose="02060603020205020403" pitchFamily="18" charset="0"/>
                <a:cs typeface="Verdana"/>
              </a:rPr>
              <a:t>a</a:t>
            </a:r>
            <a:r>
              <a:rPr sz="1050" spc="-30" dirty="0">
                <a:latin typeface="Rockwell" panose="02060603020205020403" pitchFamily="18" charset="0"/>
                <a:cs typeface="Verdana"/>
              </a:rPr>
              <a:t>tions  </a:t>
            </a:r>
            <a:r>
              <a:rPr sz="1050" spc="-55" dirty="0">
                <a:latin typeface="Rockwell" panose="02060603020205020403" pitchFamily="18" charset="0"/>
                <a:cs typeface="Verdana"/>
              </a:rPr>
              <a:t>Task </a:t>
            </a:r>
            <a:r>
              <a:rPr sz="1050" spc="-40" dirty="0">
                <a:latin typeface="Rockwell" panose="02060603020205020403" pitchFamily="18" charset="0"/>
                <a:cs typeface="Verdana"/>
              </a:rPr>
              <a:t>Store  </a:t>
            </a:r>
            <a:r>
              <a:rPr sz="1050" spc="-30" dirty="0">
                <a:latin typeface="Rockwell" panose="02060603020205020403" pitchFamily="18" charset="0"/>
                <a:cs typeface="Verdana"/>
              </a:rPr>
              <a:t>Wallets</a:t>
            </a:r>
            <a:endParaRPr sz="1050">
              <a:latin typeface="Rockwell" panose="02060603020205020403" pitchFamily="18" charset="0"/>
              <a:cs typeface="Verdana"/>
            </a:endParaRPr>
          </a:p>
          <a:p>
            <a:pPr>
              <a:lnSpc>
                <a:spcPct val="100000"/>
              </a:lnSpc>
            </a:pPr>
            <a:endParaRPr sz="1400">
              <a:latin typeface="Rockwell" panose="02060603020205020403" pitchFamily="18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Rockwell" panose="02060603020205020403" pitchFamily="18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Rockwell" panose="02060603020205020403" pitchFamily="18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Rockwell" panose="02060603020205020403" pitchFamily="18" charset="0"/>
              <a:cs typeface="Times New Roman"/>
            </a:endParaRPr>
          </a:p>
          <a:p>
            <a:pPr marL="423545" marR="4178935">
              <a:lnSpc>
                <a:spcPct val="100000"/>
              </a:lnSpc>
              <a:spcBef>
                <a:spcPts val="875"/>
              </a:spcBef>
            </a:pPr>
            <a:r>
              <a:rPr sz="1050" b="1" spc="35" dirty="0">
                <a:latin typeface="Rockwell" panose="02060603020205020403" pitchFamily="18" charset="0"/>
                <a:cs typeface="Arial"/>
              </a:rPr>
              <a:t>O</a:t>
            </a:r>
            <a:r>
              <a:rPr sz="1050" b="1" spc="50" dirty="0">
                <a:latin typeface="Rockwell" panose="02060603020205020403" pitchFamily="18" charset="0"/>
                <a:cs typeface="Arial"/>
              </a:rPr>
              <a:t>f</a:t>
            </a:r>
            <a:r>
              <a:rPr sz="1050" b="1" spc="35" dirty="0">
                <a:latin typeface="Rockwell" panose="02060603020205020403" pitchFamily="18" charset="0"/>
                <a:cs typeface="Arial"/>
              </a:rPr>
              <a:t>f</a:t>
            </a:r>
            <a:r>
              <a:rPr sz="1050" b="1" dirty="0">
                <a:latin typeface="Rockwell" panose="02060603020205020403" pitchFamily="18" charset="0"/>
                <a:cs typeface="Arial"/>
              </a:rPr>
              <a:t>-Chain  </a:t>
            </a:r>
            <a:r>
              <a:rPr sz="1050" b="1" spc="30" dirty="0">
                <a:latin typeface="Rockwell" panose="02060603020205020403" pitchFamily="18" charset="0"/>
                <a:cs typeface="Arial"/>
              </a:rPr>
              <a:t>Data  </a:t>
            </a:r>
            <a:r>
              <a:rPr sz="1050" b="1" spc="10" dirty="0">
                <a:latin typeface="Rockwell" panose="02060603020205020403" pitchFamily="18" charset="0"/>
                <a:cs typeface="Arial"/>
              </a:rPr>
              <a:t>Storage</a:t>
            </a:r>
            <a:endParaRPr sz="1050">
              <a:latin typeface="Rockwell" panose="02060603020205020403" pitchFamily="18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90302" y="5677052"/>
            <a:ext cx="714375" cy="952500"/>
          </a:xfrm>
          <a:custGeom>
            <a:avLst/>
            <a:gdLst/>
            <a:ahLst/>
            <a:cxnLst/>
            <a:rect l="l" t="t" r="r" b="b"/>
            <a:pathLst>
              <a:path w="714375" h="952500">
                <a:moveTo>
                  <a:pt x="357130" y="0"/>
                </a:moveTo>
                <a:lnTo>
                  <a:pt x="285185" y="1935"/>
                </a:lnTo>
                <a:lnTo>
                  <a:pt x="218162" y="7486"/>
                </a:lnTo>
                <a:lnTo>
                  <a:pt x="157500" y="16269"/>
                </a:lnTo>
                <a:lnTo>
                  <a:pt x="104639" y="27899"/>
                </a:lnTo>
                <a:lnTo>
                  <a:pt x="61019" y="41993"/>
                </a:lnTo>
                <a:lnTo>
                  <a:pt x="7259" y="76039"/>
                </a:lnTo>
                <a:lnTo>
                  <a:pt x="0" y="95222"/>
                </a:lnTo>
                <a:lnTo>
                  <a:pt x="0" y="856968"/>
                </a:lnTo>
                <a:lnTo>
                  <a:pt x="28079" y="894016"/>
                </a:lnTo>
                <a:lnTo>
                  <a:pt x="104639" y="924282"/>
                </a:lnTo>
                <a:lnTo>
                  <a:pt x="157500" y="935911"/>
                </a:lnTo>
                <a:lnTo>
                  <a:pt x="218162" y="944693"/>
                </a:lnTo>
                <a:lnTo>
                  <a:pt x="285185" y="950244"/>
                </a:lnTo>
                <a:lnTo>
                  <a:pt x="357130" y="952180"/>
                </a:lnTo>
                <a:lnTo>
                  <a:pt x="429078" y="950244"/>
                </a:lnTo>
                <a:lnTo>
                  <a:pt x="496104" y="944693"/>
                </a:lnTo>
                <a:lnTo>
                  <a:pt x="556768" y="935911"/>
                </a:lnTo>
                <a:lnTo>
                  <a:pt x="609630" y="924282"/>
                </a:lnTo>
                <a:lnTo>
                  <a:pt x="653251" y="910189"/>
                </a:lnTo>
                <a:lnTo>
                  <a:pt x="707011" y="876148"/>
                </a:lnTo>
                <a:lnTo>
                  <a:pt x="714271" y="856968"/>
                </a:lnTo>
                <a:lnTo>
                  <a:pt x="714271" y="95222"/>
                </a:lnTo>
                <a:lnTo>
                  <a:pt x="686191" y="58168"/>
                </a:lnTo>
                <a:lnTo>
                  <a:pt x="609630" y="27899"/>
                </a:lnTo>
                <a:lnTo>
                  <a:pt x="556768" y="16269"/>
                </a:lnTo>
                <a:lnTo>
                  <a:pt x="496104" y="7486"/>
                </a:lnTo>
                <a:lnTo>
                  <a:pt x="429078" y="1935"/>
                </a:lnTo>
                <a:lnTo>
                  <a:pt x="35713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90287" y="5677006"/>
            <a:ext cx="714375" cy="952500"/>
          </a:xfrm>
          <a:custGeom>
            <a:avLst/>
            <a:gdLst/>
            <a:ahLst/>
            <a:cxnLst/>
            <a:rect l="l" t="t" r="r" b="b"/>
            <a:pathLst>
              <a:path w="714375" h="952500">
                <a:moveTo>
                  <a:pt x="0" y="856959"/>
                </a:moveTo>
                <a:lnTo>
                  <a:pt x="0" y="95217"/>
                </a:lnTo>
                <a:lnTo>
                  <a:pt x="7259" y="76034"/>
                </a:lnTo>
                <a:lnTo>
                  <a:pt x="61019" y="41991"/>
                </a:lnTo>
                <a:lnTo>
                  <a:pt x="104640" y="27897"/>
                </a:lnTo>
                <a:lnTo>
                  <a:pt x="157501" y="16268"/>
                </a:lnTo>
                <a:lnTo>
                  <a:pt x="218164" y="7486"/>
                </a:lnTo>
                <a:lnTo>
                  <a:pt x="285188" y="1935"/>
                </a:lnTo>
                <a:lnTo>
                  <a:pt x="357134" y="0"/>
                </a:lnTo>
                <a:lnTo>
                  <a:pt x="429080" y="1935"/>
                </a:lnTo>
                <a:lnTo>
                  <a:pt x="496104" y="7486"/>
                </a:lnTo>
                <a:lnTo>
                  <a:pt x="556766" y="16268"/>
                </a:lnTo>
                <a:lnTo>
                  <a:pt x="609628" y="27897"/>
                </a:lnTo>
                <a:lnTo>
                  <a:pt x="653248" y="41991"/>
                </a:lnTo>
                <a:lnTo>
                  <a:pt x="707008" y="76034"/>
                </a:lnTo>
                <a:lnTo>
                  <a:pt x="714268" y="95217"/>
                </a:lnTo>
                <a:lnTo>
                  <a:pt x="714268" y="856959"/>
                </a:lnTo>
                <a:lnTo>
                  <a:pt x="686188" y="894012"/>
                </a:lnTo>
                <a:lnTo>
                  <a:pt x="609628" y="924279"/>
                </a:lnTo>
                <a:lnTo>
                  <a:pt x="556766" y="935909"/>
                </a:lnTo>
                <a:lnTo>
                  <a:pt x="496104" y="944690"/>
                </a:lnTo>
                <a:lnTo>
                  <a:pt x="429080" y="950241"/>
                </a:lnTo>
                <a:lnTo>
                  <a:pt x="357134" y="952177"/>
                </a:lnTo>
                <a:lnTo>
                  <a:pt x="285188" y="950241"/>
                </a:lnTo>
                <a:lnTo>
                  <a:pt x="218164" y="944690"/>
                </a:lnTo>
                <a:lnTo>
                  <a:pt x="157501" y="935909"/>
                </a:lnTo>
                <a:lnTo>
                  <a:pt x="104640" y="924279"/>
                </a:lnTo>
                <a:lnTo>
                  <a:pt x="61019" y="910185"/>
                </a:lnTo>
                <a:lnTo>
                  <a:pt x="7259" y="876142"/>
                </a:lnTo>
                <a:lnTo>
                  <a:pt x="0" y="856959"/>
                </a:lnTo>
              </a:path>
            </a:pathLst>
          </a:custGeom>
          <a:ln w="297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90287" y="5772224"/>
            <a:ext cx="714375" cy="95250"/>
          </a:xfrm>
          <a:custGeom>
            <a:avLst/>
            <a:gdLst/>
            <a:ahLst/>
            <a:cxnLst/>
            <a:rect l="l" t="t" r="r" b="b"/>
            <a:pathLst>
              <a:path w="714375" h="95250">
                <a:moveTo>
                  <a:pt x="0" y="0"/>
                </a:moveTo>
                <a:lnTo>
                  <a:pt x="28079" y="37052"/>
                </a:lnTo>
                <a:lnTo>
                  <a:pt x="104640" y="67320"/>
                </a:lnTo>
                <a:lnTo>
                  <a:pt x="157501" y="78949"/>
                </a:lnTo>
                <a:lnTo>
                  <a:pt x="218164" y="87731"/>
                </a:lnTo>
                <a:lnTo>
                  <a:pt x="285188" y="93282"/>
                </a:lnTo>
                <a:lnTo>
                  <a:pt x="357134" y="95217"/>
                </a:lnTo>
                <a:lnTo>
                  <a:pt x="429080" y="93282"/>
                </a:lnTo>
                <a:lnTo>
                  <a:pt x="496104" y="87731"/>
                </a:lnTo>
                <a:lnTo>
                  <a:pt x="556766" y="78949"/>
                </a:lnTo>
                <a:lnTo>
                  <a:pt x="609628" y="67320"/>
                </a:lnTo>
                <a:lnTo>
                  <a:pt x="653248" y="53226"/>
                </a:lnTo>
                <a:lnTo>
                  <a:pt x="707008" y="19182"/>
                </a:lnTo>
                <a:lnTo>
                  <a:pt x="714268" y="0"/>
                </a:lnTo>
              </a:path>
            </a:pathLst>
          </a:custGeom>
          <a:ln w="2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90302" y="6004361"/>
            <a:ext cx="714375" cy="111760"/>
          </a:xfrm>
          <a:custGeom>
            <a:avLst/>
            <a:gdLst/>
            <a:ahLst/>
            <a:cxnLst/>
            <a:rect l="l" t="t" r="r" b="b"/>
            <a:pathLst>
              <a:path w="714375" h="111760">
                <a:moveTo>
                  <a:pt x="714271" y="0"/>
                </a:moveTo>
                <a:lnTo>
                  <a:pt x="0" y="0"/>
                </a:lnTo>
                <a:lnTo>
                  <a:pt x="7255" y="21533"/>
                </a:lnTo>
                <a:lnTo>
                  <a:pt x="60991" y="60928"/>
                </a:lnTo>
                <a:lnTo>
                  <a:pt x="104600" y="77657"/>
                </a:lnTo>
                <a:lnTo>
                  <a:pt x="157454" y="91653"/>
                </a:lnTo>
                <a:lnTo>
                  <a:pt x="218118" y="102351"/>
                </a:lnTo>
                <a:lnTo>
                  <a:pt x="285155" y="109184"/>
                </a:lnTo>
                <a:lnTo>
                  <a:pt x="357130" y="111588"/>
                </a:lnTo>
                <a:lnTo>
                  <a:pt x="429105" y="109184"/>
                </a:lnTo>
                <a:lnTo>
                  <a:pt x="496144" y="102351"/>
                </a:lnTo>
                <a:lnTo>
                  <a:pt x="556809" y="91653"/>
                </a:lnTo>
                <a:lnTo>
                  <a:pt x="609665" y="77657"/>
                </a:lnTo>
                <a:lnTo>
                  <a:pt x="653276" y="60928"/>
                </a:lnTo>
                <a:lnTo>
                  <a:pt x="707015" y="21533"/>
                </a:lnTo>
                <a:lnTo>
                  <a:pt x="714271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90287" y="5996878"/>
            <a:ext cx="714375" cy="119380"/>
          </a:xfrm>
          <a:custGeom>
            <a:avLst/>
            <a:gdLst/>
            <a:ahLst/>
            <a:cxnLst/>
            <a:rect l="l" t="t" r="r" b="b"/>
            <a:pathLst>
              <a:path w="714375" h="119379">
                <a:moveTo>
                  <a:pt x="714268" y="0"/>
                </a:moveTo>
                <a:lnTo>
                  <a:pt x="686203" y="46327"/>
                </a:lnTo>
                <a:lnTo>
                  <a:pt x="653276" y="66544"/>
                </a:lnTo>
                <a:lnTo>
                  <a:pt x="609667" y="84159"/>
                </a:lnTo>
                <a:lnTo>
                  <a:pt x="556812" y="98693"/>
                </a:lnTo>
                <a:lnTo>
                  <a:pt x="496148" y="109668"/>
                </a:lnTo>
                <a:lnTo>
                  <a:pt x="429109" y="116603"/>
                </a:lnTo>
                <a:lnTo>
                  <a:pt x="357134" y="119022"/>
                </a:lnTo>
                <a:lnTo>
                  <a:pt x="285158" y="116603"/>
                </a:lnTo>
                <a:lnTo>
                  <a:pt x="218120" y="109668"/>
                </a:lnTo>
                <a:lnTo>
                  <a:pt x="157456" y="98693"/>
                </a:lnTo>
                <a:lnTo>
                  <a:pt x="104601" y="84159"/>
                </a:lnTo>
                <a:lnTo>
                  <a:pt x="60992" y="66544"/>
                </a:lnTo>
                <a:lnTo>
                  <a:pt x="28065" y="46327"/>
                </a:lnTo>
                <a:lnTo>
                  <a:pt x="7255" y="23985"/>
                </a:lnTo>
                <a:lnTo>
                  <a:pt x="0" y="0"/>
                </a:lnTo>
              </a:path>
            </a:pathLst>
          </a:custGeom>
          <a:ln w="2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90302" y="6272165"/>
            <a:ext cx="714375" cy="111760"/>
          </a:xfrm>
          <a:custGeom>
            <a:avLst/>
            <a:gdLst/>
            <a:ahLst/>
            <a:cxnLst/>
            <a:rect l="l" t="t" r="r" b="b"/>
            <a:pathLst>
              <a:path w="714375" h="111760">
                <a:moveTo>
                  <a:pt x="714271" y="0"/>
                </a:moveTo>
                <a:lnTo>
                  <a:pt x="0" y="0"/>
                </a:lnTo>
                <a:lnTo>
                  <a:pt x="7255" y="21533"/>
                </a:lnTo>
                <a:lnTo>
                  <a:pt x="60991" y="60928"/>
                </a:lnTo>
                <a:lnTo>
                  <a:pt x="104600" y="77657"/>
                </a:lnTo>
                <a:lnTo>
                  <a:pt x="157454" y="91653"/>
                </a:lnTo>
                <a:lnTo>
                  <a:pt x="218118" y="102351"/>
                </a:lnTo>
                <a:lnTo>
                  <a:pt x="285155" y="109184"/>
                </a:lnTo>
                <a:lnTo>
                  <a:pt x="357130" y="111588"/>
                </a:lnTo>
                <a:lnTo>
                  <a:pt x="429105" y="109184"/>
                </a:lnTo>
                <a:lnTo>
                  <a:pt x="496144" y="102351"/>
                </a:lnTo>
                <a:lnTo>
                  <a:pt x="556809" y="91653"/>
                </a:lnTo>
                <a:lnTo>
                  <a:pt x="609665" y="77657"/>
                </a:lnTo>
                <a:lnTo>
                  <a:pt x="653276" y="60928"/>
                </a:lnTo>
                <a:lnTo>
                  <a:pt x="707015" y="21533"/>
                </a:lnTo>
                <a:lnTo>
                  <a:pt x="714271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90287" y="6264678"/>
            <a:ext cx="714375" cy="119380"/>
          </a:xfrm>
          <a:custGeom>
            <a:avLst/>
            <a:gdLst/>
            <a:ahLst/>
            <a:cxnLst/>
            <a:rect l="l" t="t" r="r" b="b"/>
            <a:pathLst>
              <a:path w="714375" h="119379">
                <a:moveTo>
                  <a:pt x="714268" y="0"/>
                </a:moveTo>
                <a:lnTo>
                  <a:pt x="686203" y="46327"/>
                </a:lnTo>
                <a:lnTo>
                  <a:pt x="653276" y="66544"/>
                </a:lnTo>
                <a:lnTo>
                  <a:pt x="609667" y="84159"/>
                </a:lnTo>
                <a:lnTo>
                  <a:pt x="556812" y="98693"/>
                </a:lnTo>
                <a:lnTo>
                  <a:pt x="496148" y="109668"/>
                </a:lnTo>
                <a:lnTo>
                  <a:pt x="429109" y="116603"/>
                </a:lnTo>
                <a:lnTo>
                  <a:pt x="357134" y="119022"/>
                </a:lnTo>
                <a:lnTo>
                  <a:pt x="285158" y="116603"/>
                </a:lnTo>
                <a:lnTo>
                  <a:pt x="218120" y="109668"/>
                </a:lnTo>
                <a:lnTo>
                  <a:pt x="157456" y="98693"/>
                </a:lnTo>
                <a:lnTo>
                  <a:pt x="104601" y="84159"/>
                </a:lnTo>
                <a:lnTo>
                  <a:pt x="60992" y="66544"/>
                </a:lnTo>
                <a:lnTo>
                  <a:pt x="28065" y="46327"/>
                </a:lnTo>
                <a:lnTo>
                  <a:pt x="7255" y="23985"/>
                </a:lnTo>
                <a:lnTo>
                  <a:pt x="0" y="0"/>
                </a:lnTo>
              </a:path>
            </a:pathLst>
          </a:custGeom>
          <a:ln w="2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90302" y="3653668"/>
            <a:ext cx="714375" cy="1428750"/>
          </a:xfrm>
          <a:custGeom>
            <a:avLst/>
            <a:gdLst/>
            <a:ahLst/>
            <a:cxnLst/>
            <a:rect l="l" t="t" r="r" b="b"/>
            <a:pathLst>
              <a:path w="714375" h="1428750">
                <a:moveTo>
                  <a:pt x="0" y="0"/>
                </a:moveTo>
                <a:lnTo>
                  <a:pt x="714271" y="0"/>
                </a:lnTo>
                <a:lnTo>
                  <a:pt x="714271" y="1428270"/>
                </a:lnTo>
                <a:lnTo>
                  <a:pt x="0" y="1428270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90287" y="3653630"/>
            <a:ext cx="714375" cy="1428750"/>
          </a:xfrm>
          <a:custGeom>
            <a:avLst/>
            <a:gdLst/>
            <a:ahLst/>
            <a:cxnLst/>
            <a:rect l="l" t="t" r="r" b="b"/>
            <a:pathLst>
              <a:path w="714375" h="1428750">
                <a:moveTo>
                  <a:pt x="0" y="0"/>
                </a:moveTo>
                <a:lnTo>
                  <a:pt x="714268" y="0"/>
                </a:lnTo>
                <a:lnTo>
                  <a:pt x="714268" y="1428265"/>
                </a:lnTo>
                <a:lnTo>
                  <a:pt x="0" y="1428265"/>
                </a:lnTo>
                <a:lnTo>
                  <a:pt x="0" y="0"/>
                </a:lnTo>
                <a:close/>
              </a:path>
            </a:pathLst>
          </a:custGeom>
          <a:ln w="297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90287" y="3995818"/>
            <a:ext cx="714375" cy="29845"/>
          </a:xfrm>
          <a:custGeom>
            <a:avLst/>
            <a:gdLst/>
            <a:ahLst/>
            <a:cxnLst/>
            <a:rect l="l" t="t" r="r" b="b"/>
            <a:pathLst>
              <a:path w="714375" h="29845">
                <a:moveTo>
                  <a:pt x="0" y="0"/>
                </a:moveTo>
                <a:lnTo>
                  <a:pt x="714268" y="0"/>
                </a:lnTo>
                <a:lnTo>
                  <a:pt x="714268" y="29755"/>
                </a:lnTo>
                <a:lnTo>
                  <a:pt x="0" y="29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790287" y="4352885"/>
            <a:ext cx="714375" cy="29845"/>
          </a:xfrm>
          <a:custGeom>
            <a:avLst/>
            <a:gdLst/>
            <a:ahLst/>
            <a:cxnLst/>
            <a:rect l="l" t="t" r="r" b="b"/>
            <a:pathLst>
              <a:path w="714375" h="29845">
                <a:moveTo>
                  <a:pt x="0" y="0"/>
                </a:moveTo>
                <a:lnTo>
                  <a:pt x="714268" y="0"/>
                </a:lnTo>
                <a:lnTo>
                  <a:pt x="714268" y="29755"/>
                </a:lnTo>
                <a:lnTo>
                  <a:pt x="0" y="29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90287" y="4709951"/>
            <a:ext cx="714375" cy="29845"/>
          </a:xfrm>
          <a:custGeom>
            <a:avLst/>
            <a:gdLst/>
            <a:ahLst/>
            <a:cxnLst/>
            <a:rect l="l" t="t" r="r" b="b"/>
            <a:pathLst>
              <a:path w="714375" h="29845">
                <a:moveTo>
                  <a:pt x="0" y="0"/>
                </a:moveTo>
                <a:lnTo>
                  <a:pt x="714268" y="0"/>
                </a:lnTo>
                <a:lnTo>
                  <a:pt x="714268" y="29755"/>
                </a:lnTo>
                <a:lnTo>
                  <a:pt x="0" y="29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80747" y="5677052"/>
            <a:ext cx="714375" cy="952500"/>
          </a:xfrm>
          <a:custGeom>
            <a:avLst/>
            <a:gdLst/>
            <a:ahLst/>
            <a:cxnLst/>
            <a:rect l="l" t="t" r="r" b="b"/>
            <a:pathLst>
              <a:path w="714375" h="952500">
                <a:moveTo>
                  <a:pt x="357140" y="0"/>
                </a:moveTo>
                <a:lnTo>
                  <a:pt x="285192" y="1935"/>
                </a:lnTo>
                <a:lnTo>
                  <a:pt x="218166" y="7486"/>
                </a:lnTo>
                <a:lnTo>
                  <a:pt x="157502" y="16269"/>
                </a:lnTo>
                <a:lnTo>
                  <a:pt x="104640" y="27899"/>
                </a:lnTo>
                <a:lnTo>
                  <a:pt x="61019" y="41993"/>
                </a:lnTo>
                <a:lnTo>
                  <a:pt x="7259" y="76039"/>
                </a:lnTo>
                <a:lnTo>
                  <a:pt x="0" y="95222"/>
                </a:lnTo>
                <a:lnTo>
                  <a:pt x="0" y="856968"/>
                </a:lnTo>
                <a:lnTo>
                  <a:pt x="28079" y="894016"/>
                </a:lnTo>
                <a:lnTo>
                  <a:pt x="104640" y="924282"/>
                </a:lnTo>
                <a:lnTo>
                  <a:pt x="157502" y="935911"/>
                </a:lnTo>
                <a:lnTo>
                  <a:pt x="218166" y="944693"/>
                </a:lnTo>
                <a:lnTo>
                  <a:pt x="285192" y="950244"/>
                </a:lnTo>
                <a:lnTo>
                  <a:pt x="357140" y="952180"/>
                </a:lnTo>
                <a:lnTo>
                  <a:pt x="429085" y="950244"/>
                </a:lnTo>
                <a:lnTo>
                  <a:pt x="496109" y="944693"/>
                </a:lnTo>
                <a:lnTo>
                  <a:pt x="556771" y="935911"/>
                </a:lnTo>
                <a:lnTo>
                  <a:pt x="609631" y="924282"/>
                </a:lnTo>
                <a:lnTo>
                  <a:pt x="653252" y="910189"/>
                </a:lnTo>
                <a:lnTo>
                  <a:pt x="707011" y="876148"/>
                </a:lnTo>
                <a:lnTo>
                  <a:pt x="714271" y="856968"/>
                </a:lnTo>
                <a:lnTo>
                  <a:pt x="714271" y="95222"/>
                </a:lnTo>
                <a:lnTo>
                  <a:pt x="686191" y="58168"/>
                </a:lnTo>
                <a:lnTo>
                  <a:pt x="609631" y="27899"/>
                </a:lnTo>
                <a:lnTo>
                  <a:pt x="556771" y="16269"/>
                </a:lnTo>
                <a:lnTo>
                  <a:pt x="496109" y="7486"/>
                </a:lnTo>
                <a:lnTo>
                  <a:pt x="429085" y="1935"/>
                </a:lnTo>
                <a:lnTo>
                  <a:pt x="35714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80734" y="5677006"/>
            <a:ext cx="714375" cy="952500"/>
          </a:xfrm>
          <a:custGeom>
            <a:avLst/>
            <a:gdLst/>
            <a:ahLst/>
            <a:cxnLst/>
            <a:rect l="l" t="t" r="r" b="b"/>
            <a:pathLst>
              <a:path w="714375" h="952500">
                <a:moveTo>
                  <a:pt x="0" y="856959"/>
                </a:moveTo>
                <a:lnTo>
                  <a:pt x="0" y="95217"/>
                </a:lnTo>
                <a:lnTo>
                  <a:pt x="7259" y="76034"/>
                </a:lnTo>
                <a:lnTo>
                  <a:pt x="61019" y="41991"/>
                </a:lnTo>
                <a:lnTo>
                  <a:pt x="104640" y="27897"/>
                </a:lnTo>
                <a:lnTo>
                  <a:pt x="157501" y="16268"/>
                </a:lnTo>
                <a:lnTo>
                  <a:pt x="218164" y="7486"/>
                </a:lnTo>
                <a:lnTo>
                  <a:pt x="285188" y="1935"/>
                </a:lnTo>
                <a:lnTo>
                  <a:pt x="357134" y="0"/>
                </a:lnTo>
                <a:lnTo>
                  <a:pt x="429080" y="1935"/>
                </a:lnTo>
                <a:lnTo>
                  <a:pt x="496104" y="7486"/>
                </a:lnTo>
                <a:lnTo>
                  <a:pt x="556766" y="16268"/>
                </a:lnTo>
                <a:lnTo>
                  <a:pt x="609628" y="27897"/>
                </a:lnTo>
                <a:lnTo>
                  <a:pt x="653248" y="41991"/>
                </a:lnTo>
                <a:lnTo>
                  <a:pt x="707008" y="76034"/>
                </a:lnTo>
                <a:lnTo>
                  <a:pt x="714268" y="95217"/>
                </a:lnTo>
                <a:lnTo>
                  <a:pt x="714268" y="856959"/>
                </a:lnTo>
                <a:lnTo>
                  <a:pt x="686188" y="894012"/>
                </a:lnTo>
                <a:lnTo>
                  <a:pt x="609628" y="924279"/>
                </a:lnTo>
                <a:lnTo>
                  <a:pt x="556766" y="935909"/>
                </a:lnTo>
                <a:lnTo>
                  <a:pt x="496104" y="944690"/>
                </a:lnTo>
                <a:lnTo>
                  <a:pt x="429080" y="950241"/>
                </a:lnTo>
                <a:lnTo>
                  <a:pt x="357134" y="952177"/>
                </a:lnTo>
                <a:lnTo>
                  <a:pt x="285188" y="950241"/>
                </a:lnTo>
                <a:lnTo>
                  <a:pt x="218164" y="944690"/>
                </a:lnTo>
                <a:lnTo>
                  <a:pt x="157501" y="935909"/>
                </a:lnTo>
                <a:lnTo>
                  <a:pt x="104640" y="924279"/>
                </a:lnTo>
                <a:lnTo>
                  <a:pt x="61019" y="910185"/>
                </a:lnTo>
                <a:lnTo>
                  <a:pt x="7259" y="876142"/>
                </a:lnTo>
                <a:lnTo>
                  <a:pt x="0" y="856959"/>
                </a:lnTo>
              </a:path>
            </a:pathLst>
          </a:custGeom>
          <a:ln w="297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80734" y="5772224"/>
            <a:ext cx="714375" cy="95250"/>
          </a:xfrm>
          <a:custGeom>
            <a:avLst/>
            <a:gdLst/>
            <a:ahLst/>
            <a:cxnLst/>
            <a:rect l="l" t="t" r="r" b="b"/>
            <a:pathLst>
              <a:path w="714375" h="95250">
                <a:moveTo>
                  <a:pt x="0" y="0"/>
                </a:moveTo>
                <a:lnTo>
                  <a:pt x="28079" y="37052"/>
                </a:lnTo>
                <a:lnTo>
                  <a:pt x="104640" y="67320"/>
                </a:lnTo>
                <a:lnTo>
                  <a:pt x="157501" y="78949"/>
                </a:lnTo>
                <a:lnTo>
                  <a:pt x="218164" y="87731"/>
                </a:lnTo>
                <a:lnTo>
                  <a:pt x="285188" y="93282"/>
                </a:lnTo>
                <a:lnTo>
                  <a:pt x="357134" y="95217"/>
                </a:lnTo>
                <a:lnTo>
                  <a:pt x="429080" y="93282"/>
                </a:lnTo>
                <a:lnTo>
                  <a:pt x="496104" y="87731"/>
                </a:lnTo>
                <a:lnTo>
                  <a:pt x="556766" y="78949"/>
                </a:lnTo>
                <a:lnTo>
                  <a:pt x="609628" y="67320"/>
                </a:lnTo>
                <a:lnTo>
                  <a:pt x="653248" y="53226"/>
                </a:lnTo>
                <a:lnTo>
                  <a:pt x="707008" y="19182"/>
                </a:lnTo>
                <a:lnTo>
                  <a:pt x="714268" y="0"/>
                </a:lnTo>
              </a:path>
            </a:pathLst>
          </a:custGeom>
          <a:ln w="2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80747" y="6004361"/>
            <a:ext cx="714375" cy="111760"/>
          </a:xfrm>
          <a:custGeom>
            <a:avLst/>
            <a:gdLst/>
            <a:ahLst/>
            <a:cxnLst/>
            <a:rect l="l" t="t" r="r" b="b"/>
            <a:pathLst>
              <a:path w="714375" h="111760">
                <a:moveTo>
                  <a:pt x="714271" y="0"/>
                </a:moveTo>
                <a:lnTo>
                  <a:pt x="0" y="0"/>
                </a:lnTo>
                <a:lnTo>
                  <a:pt x="7255" y="21533"/>
                </a:lnTo>
                <a:lnTo>
                  <a:pt x="60994" y="60928"/>
                </a:lnTo>
                <a:lnTo>
                  <a:pt x="104605" y="77657"/>
                </a:lnTo>
                <a:lnTo>
                  <a:pt x="157461" y="91653"/>
                </a:lnTo>
                <a:lnTo>
                  <a:pt x="218127" y="102351"/>
                </a:lnTo>
                <a:lnTo>
                  <a:pt x="285165" y="109184"/>
                </a:lnTo>
                <a:lnTo>
                  <a:pt x="357140" y="111588"/>
                </a:lnTo>
                <a:lnTo>
                  <a:pt x="429115" y="109184"/>
                </a:lnTo>
                <a:lnTo>
                  <a:pt x="496153" y="102351"/>
                </a:lnTo>
                <a:lnTo>
                  <a:pt x="556817" y="91653"/>
                </a:lnTo>
                <a:lnTo>
                  <a:pt x="609671" y="77657"/>
                </a:lnTo>
                <a:lnTo>
                  <a:pt x="653279" y="60928"/>
                </a:lnTo>
                <a:lnTo>
                  <a:pt x="707015" y="21533"/>
                </a:lnTo>
                <a:lnTo>
                  <a:pt x="714271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80734" y="5996878"/>
            <a:ext cx="714375" cy="119380"/>
          </a:xfrm>
          <a:custGeom>
            <a:avLst/>
            <a:gdLst/>
            <a:ahLst/>
            <a:cxnLst/>
            <a:rect l="l" t="t" r="r" b="b"/>
            <a:pathLst>
              <a:path w="714375" h="119379">
                <a:moveTo>
                  <a:pt x="714268" y="0"/>
                </a:moveTo>
                <a:lnTo>
                  <a:pt x="686203" y="46327"/>
                </a:lnTo>
                <a:lnTo>
                  <a:pt x="653276" y="66544"/>
                </a:lnTo>
                <a:lnTo>
                  <a:pt x="609667" y="84159"/>
                </a:lnTo>
                <a:lnTo>
                  <a:pt x="556812" y="98693"/>
                </a:lnTo>
                <a:lnTo>
                  <a:pt x="496148" y="109668"/>
                </a:lnTo>
                <a:lnTo>
                  <a:pt x="429109" y="116603"/>
                </a:lnTo>
                <a:lnTo>
                  <a:pt x="357134" y="119022"/>
                </a:lnTo>
                <a:lnTo>
                  <a:pt x="285158" y="116603"/>
                </a:lnTo>
                <a:lnTo>
                  <a:pt x="218120" y="109668"/>
                </a:lnTo>
                <a:lnTo>
                  <a:pt x="157456" y="98693"/>
                </a:lnTo>
                <a:lnTo>
                  <a:pt x="104601" y="84159"/>
                </a:lnTo>
                <a:lnTo>
                  <a:pt x="60992" y="66544"/>
                </a:lnTo>
                <a:lnTo>
                  <a:pt x="28065" y="46327"/>
                </a:lnTo>
                <a:lnTo>
                  <a:pt x="7255" y="23985"/>
                </a:lnTo>
                <a:lnTo>
                  <a:pt x="0" y="0"/>
                </a:lnTo>
              </a:path>
            </a:pathLst>
          </a:custGeom>
          <a:ln w="2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80747" y="6272165"/>
            <a:ext cx="714375" cy="111760"/>
          </a:xfrm>
          <a:custGeom>
            <a:avLst/>
            <a:gdLst/>
            <a:ahLst/>
            <a:cxnLst/>
            <a:rect l="l" t="t" r="r" b="b"/>
            <a:pathLst>
              <a:path w="714375" h="111760">
                <a:moveTo>
                  <a:pt x="714271" y="0"/>
                </a:moveTo>
                <a:lnTo>
                  <a:pt x="0" y="0"/>
                </a:lnTo>
                <a:lnTo>
                  <a:pt x="7255" y="21533"/>
                </a:lnTo>
                <a:lnTo>
                  <a:pt x="60994" y="60928"/>
                </a:lnTo>
                <a:lnTo>
                  <a:pt x="104605" y="77657"/>
                </a:lnTo>
                <a:lnTo>
                  <a:pt x="157461" y="91653"/>
                </a:lnTo>
                <a:lnTo>
                  <a:pt x="218127" y="102351"/>
                </a:lnTo>
                <a:lnTo>
                  <a:pt x="285165" y="109184"/>
                </a:lnTo>
                <a:lnTo>
                  <a:pt x="357140" y="111588"/>
                </a:lnTo>
                <a:lnTo>
                  <a:pt x="429115" y="109184"/>
                </a:lnTo>
                <a:lnTo>
                  <a:pt x="496153" y="102351"/>
                </a:lnTo>
                <a:lnTo>
                  <a:pt x="556817" y="91653"/>
                </a:lnTo>
                <a:lnTo>
                  <a:pt x="609671" y="77657"/>
                </a:lnTo>
                <a:lnTo>
                  <a:pt x="653279" y="60928"/>
                </a:lnTo>
                <a:lnTo>
                  <a:pt x="707015" y="21533"/>
                </a:lnTo>
                <a:lnTo>
                  <a:pt x="714271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80734" y="6264678"/>
            <a:ext cx="714375" cy="119380"/>
          </a:xfrm>
          <a:custGeom>
            <a:avLst/>
            <a:gdLst/>
            <a:ahLst/>
            <a:cxnLst/>
            <a:rect l="l" t="t" r="r" b="b"/>
            <a:pathLst>
              <a:path w="714375" h="119379">
                <a:moveTo>
                  <a:pt x="714268" y="0"/>
                </a:moveTo>
                <a:lnTo>
                  <a:pt x="686203" y="46327"/>
                </a:lnTo>
                <a:lnTo>
                  <a:pt x="653276" y="66544"/>
                </a:lnTo>
                <a:lnTo>
                  <a:pt x="609667" y="84159"/>
                </a:lnTo>
                <a:lnTo>
                  <a:pt x="556812" y="98693"/>
                </a:lnTo>
                <a:lnTo>
                  <a:pt x="496148" y="109668"/>
                </a:lnTo>
                <a:lnTo>
                  <a:pt x="429109" y="116603"/>
                </a:lnTo>
                <a:lnTo>
                  <a:pt x="357134" y="119022"/>
                </a:lnTo>
                <a:lnTo>
                  <a:pt x="285158" y="116603"/>
                </a:lnTo>
                <a:lnTo>
                  <a:pt x="218120" y="109668"/>
                </a:lnTo>
                <a:lnTo>
                  <a:pt x="157456" y="98693"/>
                </a:lnTo>
                <a:lnTo>
                  <a:pt x="104601" y="84159"/>
                </a:lnTo>
                <a:lnTo>
                  <a:pt x="60992" y="66544"/>
                </a:lnTo>
                <a:lnTo>
                  <a:pt x="28065" y="46327"/>
                </a:lnTo>
                <a:lnTo>
                  <a:pt x="7255" y="23985"/>
                </a:lnTo>
                <a:lnTo>
                  <a:pt x="0" y="0"/>
                </a:lnTo>
              </a:path>
            </a:pathLst>
          </a:custGeom>
          <a:ln w="2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71203" y="5677052"/>
            <a:ext cx="714375" cy="952500"/>
          </a:xfrm>
          <a:custGeom>
            <a:avLst/>
            <a:gdLst/>
            <a:ahLst/>
            <a:cxnLst/>
            <a:rect l="l" t="t" r="r" b="b"/>
            <a:pathLst>
              <a:path w="714375" h="952500">
                <a:moveTo>
                  <a:pt x="357130" y="0"/>
                </a:moveTo>
                <a:lnTo>
                  <a:pt x="285185" y="1935"/>
                </a:lnTo>
                <a:lnTo>
                  <a:pt x="218162" y="7486"/>
                </a:lnTo>
                <a:lnTo>
                  <a:pt x="157500" y="16269"/>
                </a:lnTo>
                <a:lnTo>
                  <a:pt x="104639" y="27899"/>
                </a:lnTo>
                <a:lnTo>
                  <a:pt x="61019" y="41993"/>
                </a:lnTo>
                <a:lnTo>
                  <a:pt x="7259" y="76039"/>
                </a:lnTo>
                <a:lnTo>
                  <a:pt x="0" y="95222"/>
                </a:lnTo>
                <a:lnTo>
                  <a:pt x="0" y="856968"/>
                </a:lnTo>
                <a:lnTo>
                  <a:pt x="28079" y="894016"/>
                </a:lnTo>
                <a:lnTo>
                  <a:pt x="104639" y="924282"/>
                </a:lnTo>
                <a:lnTo>
                  <a:pt x="157500" y="935911"/>
                </a:lnTo>
                <a:lnTo>
                  <a:pt x="218162" y="944693"/>
                </a:lnTo>
                <a:lnTo>
                  <a:pt x="285185" y="950244"/>
                </a:lnTo>
                <a:lnTo>
                  <a:pt x="357130" y="952180"/>
                </a:lnTo>
                <a:lnTo>
                  <a:pt x="429078" y="950244"/>
                </a:lnTo>
                <a:lnTo>
                  <a:pt x="496104" y="944693"/>
                </a:lnTo>
                <a:lnTo>
                  <a:pt x="556768" y="935911"/>
                </a:lnTo>
                <a:lnTo>
                  <a:pt x="609630" y="924282"/>
                </a:lnTo>
                <a:lnTo>
                  <a:pt x="653251" y="910189"/>
                </a:lnTo>
                <a:lnTo>
                  <a:pt x="707011" y="876148"/>
                </a:lnTo>
                <a:lnTo>
                  <a:pt x="714271" y="856968"/>
                </a:lnTo>
                <a:lnTo>
                  <a:pt x="714271" y="95222"/>
                </a:lnTo>
                <a:lnTo>
                  <a:pt x="686191" y="58168"/>
                </a:lnTo>
                <a:lnTo>
                  <a:pt x="609630" y="27899"/>
                </a:lnTo>
                <a:lnTo>
                  <a:pt x="556768" y="16269"/>
                </a:lnTo>
                <a:lnTo>
                  <a:pt x="496104" y="7486"/>
                </a:lnTo>
                <a:lnTo>
                  <a:pt x="429078" y="1935"/>
                </a:lnTo>
                <a:lnTo>
                  <a:pt x="35713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171182" y="5677006"/>
            <a:ext cx="714375" cy="952500"/>
          </a:xfrm>
          <a:custGeom>
            <a:avLst/>
            <a:gdLst/>
            <a:ahLst/>
            <a:cxnLst/>
            <a:rect l="l" t="t" r="r" b="b"/>
            <a:pathLst>
              <a:path w="714375" h="952500">
                <a:moveTo>
                  <a:pt x="0" y="856959"/>
                </a:moveTo>
                <a:lnTo>
                  <a:pt x="0" y="95217"/>
                </a:lnTo>
                <a:lnTo>
                  <a:pt x="7259" y="76034"/>
                </a:lnTo>
                <a:lnTo>
                  <a:pt x="61019" y="41991"/>
                </a:lnTo>
                <a:lnTo>
                  <a:pt x="104640" y="27897"/>
                </a:lnTo>
                <a:lnTo>
                  <a:pt x="157501" y="16268"/>
                </a:lnTo>
                <a:lnTo>
                  <a:pt x="218164" y="7486"/>
                </a:lnTo>
                <a:lnTo>
                  <a:pt x="285188" y="1935"/>
                </a:lnTo>
                <a:lnTo>
                  <a:pt x="357134" y="0"/>
                </a:lnTo>
                <a:lnTo>
                  <a:pt x="429080" y="1935"/>
                </a:lnTo>
                <a:lnTo>
                  <a:pt x="496104" y="7486"/>
                </a:lnTo>
                <a:lnTo>
                  <a:pt x="556766" y="16268"/>
                </a:lnTo>
                <a:lnTo>
                  <a:pt x="609628" y="27897"/>
                </a:lnTo>
                <a:lnTo>
                  <a:pt x="653248" y="41991"/>
                </a:lnTo>
                <a:lnTo>
                  <a:pt x="707008" y="76034"/>
                </a:lnTo>
                <a:lnTo>
                  <a:pt x="714268" y="95217"/>
                </a:lnTo>
                <a:lnTo>
                  <a:pt x="714268" y="856959"/>
                </a:lnTo>
                <a:lnTo>
                  <a:pt x="686188" y="894012"/>
                </a:lnTo>
                <a:lnTo>
                  <a:pt x="609628" y="924279"/>
                </a:lnTo>
                <a:lnTo>
                  <a:pt x="556766" y="935909"/>
                </a:lnTo>
                <a:lnTo>
                  <a:pt x="496104" y="944690"/>
                </a:lnTo>
                <a:lnTo>
                  <a:pt x="429080" y="950241"/>
                </a:lnTo>
                <a:lnTo>
                  <a:pt x="357134" y="952177"/>
                </a:lnTo>
                <a:lnTo>
                  <a:pt x="285188" y="950241"/>
                </a:lnTo>
                <a:lnTo>
                  <a:pt x="218164" y="944690"/>
                </a:lnTo>
                <a:lnTo>
                  <a:pt x="157501" y="935909"/>
                </a:lnTo>
                <a:lnTo>
                  <a:pt x="104640" y="924279"/>
                </a:lnTo>
                <a:lnTo>
                  <a:pt x="61019" y="910185"/>
                </a:lnTo>
                <a:lnTo>
                  <a:pt x="7259" y="876142"/>
                </a:lnTo>
                <a:lnTo>
                  <a:pt x="0" y="856959"/>
                </a:lnTo>
              </a:path>
            </a:pathLst>
          </a:custGeom>
          <a:ln w="297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71182" y="5772224"/>
            <a:ext cx="714375" cy="95250"/>
          </a:xfrm>
          <a:custGeom>
            <a:avLst/>
            <a:gdLst/>
            <a:ahLst/>
            <a:cxnLst/>
            <a:rect l="l" t="t" r="r" b="b"/>
            <a:pathLst>
              <a:path w="714375" h="95250">
                <a:moveTo>
                  <a:pt x="0" y="0"/>
                </a:moveTo>
                <a:lnTo>
                  <a:pt x="28079" y="37052"/>
                </a:lnTo>
                <a:lnTo>
                  <a:pt x="104640" y="67320"/>
                </a:lnTo>
                <a:lnTo>
                  <a:pt x="157501" y="78949"/>
                </a:lnTo>
                <a:lnTo>
                  <a:pt x="218164" y="87731"/>
                </a:lnTo>
                <a:lnTo>
                  <a:pt x="285188" y="93282"/>
                </a:lnTo>
                <a:lnTo>
                  <a:pt x="357134" y="95217"/>
                </a:lnTo>
                <a:lnTo>
                  <a:pt x="429080" y="93282"/>
                </a:lnTo>
                <a:lnTo>
                  <a:pt x="496104" y="87731"/>
                </a:lnTo>
                <a:lnTo>
                  <a:pt x="556766" y="78949"/>
                </a:lnTo>
                <a:lnTo>
                  <a:pt x="609628" y="67320"/>
                </a:lnTo>
                <a:lnTo>
                  <a:pt x="653248" y="53226"/>
                </a:lnTo>
                <a:lnTo>
                  <a:pt x="707008" y="19182"/>
                </a:lnTo>
                <a:lnTo>
                  <a:pt x="714268" y="0"/>
                </a:lnTo>
              </a:path>
            </a:pathLst>
          </a:custGeom>
          <a:ln w="2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71203" y="6004361"/>
            <a:ext cx="714375" cy="111760"/>
          </a:xfrm>
          <a:custGeom>
            <a:avLst/>
            <a:gdLst/>
            <a:ahLst/>
            <a:cxnLst/>
            <a:rect l="l" t="t" r="r" b="b"/>
            <a:pathLst>
              <a:path w="714375" h="111760">
                <a:moveTo>
                  <a:pt x="714271" y="0"/>
                </a:moveTo>
                <a:lnTo>
                  <a:pt x="0" y="0"/>
                </a:lnTo>
                <a:lnTo>
                  <a:pt x="7255" y="21533"/>
                </a:lnTo>
                <a:lnTo>
                  <a:pt x="60991" y="60928"/>
                </a:lnTo>
                <a:lnTo>
                  <a:pt x="104600" y="77657"/>
                </a:lnTo>
                <a:lnTo>
                  <a:pt x="157454" y="91653"/>
                </a:lnTo>
                <a:lnTo>
                  <a:pt x="218118" y="102351"/>
                </a:lnTo>
                <a:lnTo>
                  <a:pt x="285155" y="109184"/>
                </a:lnTo>
                <a:lnTo>
                  <a:pt x="357130" y="111588"/>
                </a:lnTo>
                <a:lnTo>
                  <a:pt x="429105" y="109184"/>
                </a:lnTo>
                <a:lnTo>
                  <a:pt x="496144" y="102351"/>
                </a:lnTo>
                <a:lnTo>
                  <a:pt x="556809" y="91653"/>
                </a:lnTo>
                <a:lnTo>
                  <a:pt x="609665" y="77657"/>
                </a:lnTo>
                <a:lnTo>
                  <a:pt x="653276" y="60928"/>
                </a:lnTo>
                <a:lnTo>
                  <a:pt x="707015" y="21533"/>
                </a:lnTo>
                <a:lnTo>
                  <a:pt x="714271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171182" y="5996878"/>
            <a:ext cx="714375" cy="119380"/>
          </a:xfrm>
          <a:custGeom>
            <a:avLst/>
            <a:gdLst/>
            <a:ahLst/>
            <a:cxnLst/>
            <a:rect l="l" t="t" r="r" b="b"/>
            <a:pathLst>
              <a:path w="714375" h="119379">
                <a:moveTo>
                  <a:pt x="714268" y="0"/>
                </a:moveTo>
                <a:lnTo>
                  <a:pt x="686203" y="46327"/>
                </a:lnTo>
                <a:lnTo>
                  <a:pt x="653276" y="66544"/>
                </a:lnTo>
                <a:lnTo>
                  <a:pt x="609667" y="84159"/>
                </a:lnTo>
                <a:lnTo>
                  <a:pt x="556812" y="98693"/>
                </a:lnTo>
                <a:lnTo>
                  <a:pt x="496148" y="109668"/>
                </a:lnTo>
                <a:lnTo>
                  <a:pt x="429109" y="116603"/>
                </a:lnTo>
                <a:lnTo>
                  <a:pt x="357134" y="119022"/>
                </a:lnTo>
                <a:lnTo>
                  <a:pt x="285158" y="116603"/>
                </a:lnTo>
                <a:lnTo>
                  <a:pt x="218120" y="109668"/>
                </a:lnTo>
                <a:lnTo>
                  <a:pt x="157456" y="98693"/>
                </a:lnTo>
                <a:lnTo>
                  <a:pt x="104601" y="84159"/>
                </a:lnTo>
                <a:lnTo>
                  <a:pt x="60992" y="66544"/>
                </a:lnTo>
                <a:lnTo>
                  <a:pt x="28065" y="46327"/>
                </a:lnTo>
                <a:lnTo>
                  <a:pt x="7255" y="23985"/>
                </a:lnTo>
                <a:lnTo>
                  <a:pt x="0" y="0"/>
                </a:lnTo>
              </a:path>
            </a:pathLst>
          </a:custGeom>
          <a:ln w="2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171203" y="6272165"/>
            <a:ext cx="714375" cy="111760"/>
          </a:xfrm>
          <a:custGeom>
            <a:avLst/>
            <a:gdLst/>
            <a:ahLst/>
            <a:cxnLst/>
            <a:rect l="l" t="t" r="r" b="b"/>
            <a:pathLst>
              <a:path w="714375" h="111760">
                <a:moveTo>
                  <a:pt x="714271" y="0"/>
                </a:moveTo>
                <a:lnTo>
                  <a:pt x="0" y="0"/>
                </a:lnTo>
                <a:lnTo>
                  <a:pt x="7255" y="21533"/>
                </a:lnTo>
                <a:lnTo>
                  <a:pt x="60991" y="60928"/>
                </a:lnTo>
                <a:lnTo>
                  <a:pt x="104600" y="77657"/>
                </a:lnTo>
                <a:lnTo>
                  <a:pt x="157454" y="91653"/>
                </a:lnTo>
                <a:lnTo>
                  <a:pt x="218118" y="102351"/>
                </a:lnTo>
                <a:lnTo>
                  <a:pt x="285155" y="109184"/>
                </a:lnTo>
                <a:lnTo>
                  <a:pt x="357130" y="111588"/>
                </a:lnTo>
                <a:lnTo>
                  <a:pt x="429105" y="109184"/>
                </a:lnTo>
                <a:lnTo>
                  <a:pt x="496144" y="102351"/>
                </a:lnTo>
                <a:lnTo>
                  <a:pt x="556809" y="91653"/>
                </a:lnTo>
                <a:lnTo>
                  <a:pt x="609665" y="77657"/>
                </a:lnTo>
                <a:lnTo>
                  <a:pt x="653276" y="60928"/>
                </a:lnTo>
                <a:lnTo>
                  <a:pt x="707015" y="21533"/>
                </a:lnTo>
                <a:lnTo>
                  <a:pt x="714271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171182" y="6264678"/>
            <a:ext cx="714375" cy="119380"/>
          </a:xfrm>
          <a:custGeom>
            <a:avLst/>
            <a:gdLst/>
            <a:ahLst/>
            <a:cxnLst/>
            <a:rect l="l" t="t" r="r" b="b"/>
            <a:pathLst>
              <a:path w="714375" h="119379">
                <a:moveTo>
                  <a:pt x="714268" y="0"/>
                </a:moveTo>
                <a:lnTo>
                  <a:pt x="686203" y="46327"/>
                </a:lnTo>
                <a:lnTo>
                  <a:pt x="653276" y="66544"/>
                </a:lnTo>
                <a:lnTo>
                  <a:pt x="609667" y="84159"/>
                </a:lnTo>
                <a:lnTo>
                  <a:pt x="556812" y="98693"/>
                </a:lnTo>
                <a:lnTo>
                  <a:pt x="496148" y="109668"/>
                </a:lnTo>
                <a:lnTo>
                  <a:pt x="429109" y="116603"/>
                </a:lnTo>
                <a:lnTo>
                  <a:pt x="357134" y="119022"/>
                </a:lnTo>
                <a:lnTo>
                  <a:pt x="285158" y="116603"/>
                </a:lnTo>
                <a:lnTo>
                  <a:pt x="218120" y="109668"/>
                </a:lnTo>
                <a:lnTo>
                  <a:pt x="157456" y="98693"/>
                </a:lnTo>
                <a:lnTo>
                  <a:pt x="104601" y="84159"/>
                </a:lnTo>
                <a:lnTo>
                  <a:pt x="60992" y="66544"/>
                </a:lnTo>
                <a:lnTo>
                  <a:pt x="28065" y="46327"/>
                </a:lnTo>
                <a:lnTo>
                  <a:pt x="7255" y="23985"/>
                </a:lnTo>
                <a:lnTo>
                  <a:pt x="0" y="0"/>
                </a:lnTo>
              </a:path>
            </a:pathLst>
          </a:custGeom>
          <a:ln w="29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42321" y="4256179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>
                <a:moveTo>
                  <a:pt x="328861" y="0"/>
                </a:moveTo>
                <a:lnTo>
                  <a:pt x="0" y="0"/>
                </a:lnTo>
              </a:path>
            </a:pathLst>
          </a:custGeom>
          <a:ln w="14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15837" y="4204106"/>
            <a:ext cx="133923" cy="104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32768" y="4256179"/>
            <a:ext cx="328930" cy="0"/>
          </a:xfrm>
          <a:custGeom>
            <a:avLst/>
            <a:gdLst/>
            <a:ahLst/>
            <a:cxnLst/>
            <a:rect l="l" t="t" r="r" b="b"/>
            <a:pathLst>
              <a:path w="328929">
                <a:moveTo>
                  <a:pt x="328861" y="0"/>
                </a:moveTo>
                <a:lnTo>
                  <a:pt x="0" y="0"/>
                </a:lnTo>
              </a:path>
            </a:pathLst>
          </a:custGeom>
          <a:ln w="148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906284" y="4204106"/>
            <a:ext cx="133923" cy="104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16772" y="3869357"/>
            <a:ext cx="0" cy="1779905"/>
          </a:xfrm>
          <a:custGeom>
            <a:avLst/>
            <a:gdLst/>
            <a:ahLst/>
            <a:cxnLst/>
            <a:rect l="l" t="t" r="r" b="b"/>
            <a:pathLst>
              <a:path h="1779904">
                <a:moveTo>
                  <a:pt x="0" y="0"/>
                </a:moveTo>
                <a:lnTo>
                  <a:pt x="0" y="1779380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864691" y="5641298"/>
            <a:ext cx="104163" cy="133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864691" y="3772651"/>
            <a:ext cx="104162" cy="1041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35817" y="4226424"/>
            <a:ext cx="0" cy="1422400"/>
          </a:xfrm>
          <a:custGeom>
            <a:avLst/>
            <a:gdLst/>
            <a:ahLst/>
            <a:cxnLst/>
            <a:rect l="l" t="t" r="r" b="b"/>
            <a:pathLst>
              <a:path h="1422400">
                <a:moveTo>
                  <a:pt x="0" y="0"/>
                </a:moveTo>
                <a:lnTo>
                  <a:pt x="0" y="1422314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983735" y="5641298"/>
            <a:ext cx="104163" cy="133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83735" y="4129718"/>
            <a:ext cx="104162" cy="1041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154862" y="4583490"/>
            <a:ext cx="0" cy="1065530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0"/>
                </a:moveTo>
                <a:lnTo>
                  <a:pt x="0" y="1065248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102780" y="5641298"/>
            <a:ext cx="104163" cy="133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02780" y="4486784"/>
            <a:ext cx="104162" cy="1041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273906" y="4940556"/>
            <a:ext cx="0" cy="708660"/>
          </a:xfrm>
          <a:custGeom>
            <a:avLst/>
            <a:gdLst/>
            <a:ahLst/>
            <a:cxnLst/>
            <a:rect l="l" t="t" r="r" b="b"/>
            <a:pathLst>
              <a:path h="708660">
                <a:moveTo>
                  <a:pt x="0" y="0"/>
                </a:moveTo>
                <a:lnTo>
                  <a:pt x="0" y="708181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21825" y="5641298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221825" y="4843850"/>
            <a:ext cx="104162" cy="1041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980747" y="3653668"/>
            <a:ext cx="714375" cy="1428750"/>
          </a:xfrm>
          <a:custGeom>
            <a:avLst/>
            <a:gdLst/>
            <a:ahLst/>
            <a:cxnLst/>
            <a:rect l="l" t="t" r="r" b="b"/>
            <a:pathLst>
              <a:path w="714375" h="1428750">
                <a:moveTo>
                  <a:pt x="0" y="0"/>
                </a:moveTo>
                <a:lnTo>
                  <a:pt x="714271" y="0"/>
                </a:lnTo>
                <a:lnTo>
                  <a:pt x="714271" y="1428270"/>
                </a:lnTo>
                <a:lnTo>
                  <a:pt x="0" y="1428270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980734" y="3653630"/>
            <a:ext cx="714375" cy="1428750"/>
          </a:xfrm>
          <a:custGeom>
            <a:avLst/>
            <a:gdLst/>
            <a:ahLst/>
            <a:cxnLst/>
            <a:rect l="l" t="t" r="r" b="b"/>
            <a:pathLst>
              <a:path w="714375" h="1428750">
                <a:moveTo>
                  <a:pt x="0" y="0"/>
                </a:moveTo>
                <a:lnTo>
                  <a:pt x="714268" y="0"/>
                </a:lnTo>
                <a:lnTo>
                  <a:pt x="714268" y="1428265"/>
                </a:lnTo>
                <a:lnTo>
                  <a:pt x="0" y="1428265"/>
                </a:lnTo>
                <a:lnTo>
                  <a:pt x="0" y="0"/>
                </a:lnTo>
                <a:close/>
              </a:path>
            </a:pathLst>
          </a:custGeom>
          <a:ln w="297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980734" y="3995818"/>
            <a:ext cx="714375" cy="29845"/>
          </a:xfrm>
          <a:custGeom>
            <a:avLst/>
            <a:gdLst/>
            <a:ahLst/>
            <a:cxnLst/>
            <a:rect l="l" t="t" r="r" b="b"/>
            <a:pathLst>
              <a:path w="714375" h="29845">
                <a:moveTo>
                  <a:pt x="0" y="0"/>
                </a:moveTo>
                <a:lnTo>
                  <a:pt x="714268" y="0"/>
                </a:lnTo>
                <a:lnTo>
                  <a:pt x="714268" y="29755"/>
                </a:lnTo>
                <a:lnTo>
                  <a:pt x="0" y="29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980734" y="4352885"/>
            <a:ext cx="714375" cy="29845"/>
          </a:xfrm>
          <a:custGeom>
            <a:avLst/>
            <a:gdLst/>
            <a:ahLst/>
            <a:cxnLst/>
            <a:rect l="l" t="t" r="r" b="b"/>
            <a:pathLst>
              <a:path w="714375" h="29845">
                <a:moveTo>
                  <a:pt x="0" y="0"/>
                </a:moveTo>
                <a:lnTo>
                  <a:pt x="714268" y="0"/>
                </a:lnTo>
                <a:lnTo>
                  <a:pt x="714268" y="29755"/>
                </a:lnTo>
                <a:lnTo>
                  <a:pt x="0" y="29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980734" y="4709951"/>
            <a:ext cx="714375" cy="29845"/>
          </a:xfrm>
          <a:custGeom>
            <a:avLst/>
            <a:gdLst/>
            <a:ahLst/>
            <a:cxnLst/>
            <a:rect l="l" t="t" r="r" b="b"/>
            <a:pathLst>
              <a:path w="714375" h="29845">
                <a:moveTo>
                  <a:pt x="0" y="0"/>
                </a:moveTo>
                <a:lnTo>
                  <a:pt x="714268" y="0"/>
                </a:lnTo>
                <a:lnTo>
                  <a:pt x="714268" y="29755"/>
                </a:lnTo>
                <a:lnTo>
                  <a:pt x="0" y="29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171203" y="3653668"/>
            <a:ext cx="714375" cy="1428750"/>
          </a:xfrm>
          <a:custGeom>
            <a:avLst/>
            <a:gdLst/>
            <a:ahLst/>
            <a:cxnLst/>
            <a:rect l="l" t="t" r="r" b="b"/>
            <a:pathLst>
              <a:path w="714375" h="1428750">
                <a:moveTo>
                  <a:pt x="0" y="0"/>
                </a:moveTo>
                <a:lnTo>
                  <a:pt x="714271" y="0"/>
                </a:lnTo>
                <a:lnTo>
                  <a:pt x="714271" y="1428270"/>
                </a:lnTo>
                <a:lnTo>
                  <a:pt x="0" y="1428270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71182" y="3653630"/>
            <a:ext cx="714375" cy="1428750"/>
          </a:xfrm>
          <a:custGeom>
            <a:avLst/>
            <a:gdLst/>
            <a:ahLst/>
            <a:cxnLst/>
            <a:rect l="l" t="t" r="r" b="b"/>
            <a:pathLst>
              <a:path w="714375" h="1428750">
                <a:moveTo>
                  <a:pt x="0" y="0"/>
                </a:moveTo>
                <a:lnTo>
                  <a:pt x="714268" y="0"/>
                </a:lnTo>
                <a:lnTo>
                  <a:pt x="714268" y="1428265"/>
                </a:lnTo>
                <a:lnTo>
                  <a:pt x="0" y="1428265"/>
                </a:lnTo>
                <a:lnTo>
                  <a:pt x="0" y="0"/>
                </a:lnTo>
                <a:close/>
              </a:path>
            </a:pathLst>
          </a:custGeom>
          <a:ln w="297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171182" y="3995818"/>
            <a:ext cx="714375" cy="29845"/>
          </a:xfrm>
          <a:custGeom>
            <a:avLst/>
            <a:gdLst/>
            <a:ahLst/>
            <a:cxnLst/>
            <a:rect l="l" t="t" r="r" b="b"/>
            <a:pathLst>
              <a:path w="714375" h="29845">
                <a:moveTo>
                  <a:pt x="0" y="0"/>
                </a:moveTo>
                <a:lnTo>
                  <a:pt x="714268" y="0"/>
                </a:lnTo>
                <a:lnTo>
                  <a:pt x="714268" y="29755"/>
                </a:lnTo>
                <a:lnTo>
                  <a:pt x="0" y="29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71182" y="4352885"/>
            <a:ext cx="714375" cy="29845"/>
          </a:xfrm>
          <a:custGeom>
            <a:avLst/>
            <a:gdLst/>
            <a:ahLst/>
            <a:cxnLst/>
            <a:rect l="l" t="t" r="r" b="b"/>
            <a:pathLst>
              <a:path w="714375" h="29845">
                <a:moveTo>
                  <a:pt x="0" y="0"/>
                </a:moveTo>
                <a:lnTo>
                  <a:pt x="714268" y="0"/>
                </a:lnTo>
                <a:lnTo>
                  <a:pt x="714268" y="29755"/>
                </a:lnTo>
                <a:lnTo>
                  <a:pt x="0" y="29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171182" y="4709951"/>
            <a:ext cx="714375" cy="29845"/>
          </a:xfrm>
          <a:custGeom>
            <a:avLst/>
            <a:gdLst/>
            <a:ahLst/>
            <a:cxnLst/>
            <a:rect l="l" t="t" r="r" b="b"/>
            <a:pathLst>
              <a:path w="714375" h="29845">
                <a:moveTo>
                  <a:pt x="0" y="0"/>
                </a:moveTo>
                <a:lnTo>
                  <a:pt x="714268" y="0"/>
                </a:lnTo>
                <a:lnTo>
                  <a:pt x="714268" y="29755"/>
                </a:lnTo>
                <a:lnTo>
                  <a:pt x="0" y="2975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107220" y="3869357"/>
            <a:ext cx="0" cy="1779905"/>
          </a:xfrm>
          <a:custGeom>
            <a:avLst/>
            <a:gdLst/>
            <a:ahLst/>
            <a:cxnLst/>
            <a:rect l="l" t="t" r="r" b="b"/>
            <a:pathLst>
              <a:path h="1779904">
                <a:moveTo>
                  <a:pt x="0" y="0"/>
                </a:moveTo>
                <a:lnTo>
                  <a:pt x="0" y="1779380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55138" y="5641298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055138" y="3772651"/>
            <a:ext cx="104162" cy="1041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226264" y="4226424"/>
            <a:ext cx="0" cy="1422400"/>
          </a:xfrm>
          <a:custGeom>
            <a:avLst/>
            <a:gdLst/>
            <a:ahLst/>
            <a:cxnLst/>
            <a:rect l="l" t="t" r="r" b="b"/>
            <a:pathLst>
              <a:path h="1422400">
                <a:moveTo>
                  <a:pt x="0" y="0"/>
                </a:moveTo>
                <a:lnTo>
                  <a:pt x="0" y="1422314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174183" y="5641298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174183" y="4129718"/>
            <a:ext cx="104162" cy="1041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345309" y="4583490"/>
            <a:ext cx="0" cy="1065530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0"/>
                </a:moveTo>
                <a:lnTo>
                  <a:pt x="0" y="1065248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293228" y="5641298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293228" y="4486784"/>
            <a:ext cx="104162" cy="1041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464354" y="4940556"/>
            <a:ext cx="0" cy="708660"/>
          </a:xfrm>
          <a:custGeom>
            <a:avLst/>
            <a:gdLst/>
            <a:ahLst/>
            <a:cxnLst/>
            <a:rect l="l" t="t" r="r" b="b"/>
            <a:pathLst>
              <a:path h="708660">
                <a:moveTo>
                  <a:pt x="0" y="0"/>
                </a:moveTo>
                <a:lnTo>
                  <a:pt x="0" y="708181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412272" y="5641298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12272" y="4843850"/>
            <a:ext cx="104162" cy="1041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297667" y="3869357"/>
            <a:ext cx="0" cy="1779905"/>
          </a:xfrm>
          <a:custGeom>
            <a:avLst/>
            <a:gdLst/>
            <a:ahLst/>
            <a:cxnLst/>
            <a:rect l="l" t="t" r="r" b="b"/>
            <a:pathLst>
              <a:path h="1779904">
                <a:moveTo>
                  <a:pt x="0" y="0"/>
                </a:moveTo>
                <a:lnTo>
                  <a:pt x="0" y="1779380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245586" y="5641298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245586" y="3772651"/>
            <a:ext cx="104162" cy="1041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416712" y="4226424"/>
            <a:ext cx="0" cy="1422400"/>
          </a:xfrm>
          <a:custGeom>
            <a:avLst/>
            <a:gdLst/>
            <a:ahLst/>
            <a:cxnLst/>
            <a:rect l="l" t="t" r="r" b="b"/>
            <a:pathLst>
              <a:path h="1422400">
                <a:moveTo>
                  <a:pt x="0" y="0"/>
                </a:moveTo>
                <a:lnTo>
                  <a:pt x="0" y="1422314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364631" y="5641298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364631" y="4129718"/>
            <a:ext cx="104162" cy="1041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535757" y="4583490"/>
            <a:ext cx="0" cy="1065530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0"/>
                </a:moveTo>
                <a:lnTo>
                  <a:pt x="0" y="1065248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483675" y="5641298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483675" y="4486784"/>
            <a:ext cx="104162" cy="1041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654802" y="4940556"/>
            <a:ext cx="0" cy="708660"/>
          </a:xfrm>
          <a:custGeom>
            <a:avLst/>
            <a:gdLst/>
            <a:ahLst/>
            <a:cxnLst/>
            <a:rect l="l" t="t" r="r" b="b"/>
            <a:pathLst>
              <a:path h="708660">
                <a:moveTo>
                  <a:pt x="0" y="0"/>
                </a:moveTo>
                <a:lnTo>
                  <a:pt x="0" y="708181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602720" y="5641298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602720" y="4843850"/>
            <a:ext cx="104162" cy="1041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933006" y="5915097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67" y="0"/>
                </a:lnTo>
                <a:lnTo>
                  <a:pt x="833367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9932972" y="5915050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1123431" y="5915097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77" y="0"/>
                </a:lnTo>
                <a:lnTo>
                  <a:pt x="833377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1123420" y="5915050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2313866" y="5915097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5" h="595629">
                <a:moveTo>
                  <a:pt x="0" y="0"/>
                </a:moveTo>
                <a:lnTo>
                  <a:pt x="833377" y="0"/>
                </a:lnTo>
                <a:lnTo>
                  <a:pt x="833377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2313867" y="5915050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5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3504405" y="5915097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5" h="595629">
                <a:moveTo>
                  <a:pt x="0" y="0"/>
                </a:moveTo>
                <a:lnTo>
                  <a:pt x="833273" y="0"/>
                </a:lnTo>
                <a:lnTo>
                  <a:pt x="833273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3504315" y="5915050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5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694909" y="4724872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56" y="0"/>
                </a:lnTo>
                <a:lnTo>
                  <a:pt x="833356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9694883" y="4724829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0647319" y="4724872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273" y="0"/>
                </a:lnTo>
                <a:lnTo>
                  <a:pt x="833273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0647241" y="4724829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1599647" y="4724872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273" y="0"/>
                </a:lnTo>
                <a:lnTo>
                  <a:pt x="833273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1599599" y="4724829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2551974" y="4724872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5" h="595629">
                <a:moveTo>
                  <a:pt x="0" y="0"/>
                </a:moveTo>
                <a:lnTo>
                  <a:pt x="833377" y="0"/>
                </a:lnTo>
                <a:lnTo>
                  <a:pt x="833377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2551957" y="4724829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5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3504405" y="4724872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5" h="595629">
                <a:moveTo>
                  <a:pt x="0" y="0"/>
                </a:moveTo>
                <a:lnTo>
                  <a:pt x="833273" y="0"/>
                </a:lnTo>
                <a:lnTo>
                  <a:pt x="833273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13504315" y="4724829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5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742550" y="4724872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14" y="0"/>
                </a:lnTo>
                <a:lnTo>
                  <a:pt x="833314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742525" y="4724829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742550" y="5915097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14" y="0"/>
                </a:lnTo>
                <a:lnTo>
                  <a:pt x="833314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742525" y="5915050"/>
            <a:ext cx="833755" cy="595630"/>
          </a:xfrm>
          <a:custGeom>
            <a:avLst/>
            <a:gdLst/>
            <a:ahLst/>
            <a:cxnLst/>
            <a:rect l="l" t="t" r="r" b="b"/>
            <a:pathLst>
              <a:path w="833754" h="595629">
                <a:moveTo>
                  <a:pt x="0" y="0"/>
                </a:moveTo>
                <a:lnTo>
                  <a:pt x="833313" y="0"/>
                </a:lnTo>
                <a:lnTo>
                  <a:pt x="833313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297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494758" y="6030347"/>
            <a:ext cx="1058545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15" dirty="0">
                <a:latin typeface="Rockwell" panose="02060603020205020403" pitchFamily="18" charset="0"/>
                <a:cs typeface="Arial"/>
              </a:rPr>
              <a:t>Validator</a:t>
            </a:r>
            <a:r>
              <a:rPr sz="1050" b="1" spc="-85" dirty="0">
                <a:latin typeface="Rockwell" panose="02060603020205020403" pitchFamily="18" charset="0"/>
                <a:cs typeface="Arial"/>
              </a:rPr>
              <a:t> </a:t>
            </a:r>
            <a:r>
              <a:rPr sz="1050" b="1" dirty="0">
                <a:latin typeface="Rockwell" panose="02060603020205020403" pitchFamily="18" charset="0"/>
                <a:cs typeface="Arial"/>
              </a:rPr>
              <a:t>Nodes</a:t>
            </a:r>
            <a:endParaRPr sz="1050">
              <a:latin typeface="Rockwell" panose="02060603020205020403" pitchFamily="18" charset="0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494758" y="4759781"/>
            <a:ext cx="629285" cy="347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050" b="1" spc="-5" dirty="0">
                <a:latin typeface="Rockwell" panose="02060603020205020403" pitchFamily="18" charset="0"/>
                <a:cs typeface="Arial"/>
              </a:rPr>
              <a:t>Ob</a:t>
            </a:r>
            <a:r>
              <a:rPr sz="1050" b="1" spc="-10" dirty="0">
                <a:latin typeface="Rockwell" panose="02060603020205020403" pitchFamily="18" charset="0"/>
                <a:cs typeface="Arial"/>
              </a:rPr>
              <a:t>s</a:t>
            </a:r>
            <a:r>
              <a:rPr sz="1050" b="1" spc="20" dirty="0">
                <a:latin typeface="Rockwell" panose="02060603020205020403" pitchFamily="18" charset="0"/>
                <a:cs typeface="Arial"/>
              </a:rPr>
              <a:t>er</a:t>
            </a:r>
            <a:r>
              <a:rPr sz="1050" b="1" spc="10" dirty="0">
                <a:latin typeface="Rockwell" panose="02060603020205020403" pitchFamily="18" charset="0"/>
                <a:cs typeface="Arial"/>
              </a:rPr>
              <a:t>v</a:t>
            </a:r>
            <a:r>
              <a:rPr sz="1050" b="1" spc="35" dirty="0">
                <a:latin typeface="Rockwell" panose="02060603020205020403" pitchFamily="18" charset="0"/>
                <a:cs typeface="Arial"/>
              </a:rPr>
              <a:t>er  </a:t>
            </a:r>
            <a:r>
              <a:rPr sz="1050" b="1" dirty="0">
                <a:latin typeface="Rockwell" panose="02060603020205020403" pitchFamily="18" charset="0"/>
                <a:cs typeface="Arial"/>
              </a:rPr>
              <a:t>Nodes</a:t>
            </a:r>
            <a:endParaRPr sz="1050">
              <a:latin typeface="Rockwell" panose="02060603020205020403" pitchFamily="18" charset="0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494758" y="3649896"/>
            <a:ext cx="478155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spc="5" dirty="0">
                <a:latin typeface="Rockwell" panose="02060603020205020403" pitchFamily="18" charset="0"/>
                <a:cs typeface="Arial"/>
              </a:rPr>
              <a:t>Clients</a:t>
            </a:r>
            <a:endParaRPr sz="1050">
              <a:latin typeface="Rockwell" panose="02060603020205020403" pitchFamily="18" charset="0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869010" y="4137204"/>
            <a:ext cx="0" cy="1868805"/>
          </a:xfrm>
          <a:custGeom>
            <a:avLst/>
            <a:gdLst/>
            <a:ahLst/>
            <a:cxnLst/>
            <a:rect l="l" t="t" r="r" b="b"/>
            <a:pathLst>
              <a:path h="1868804">
                <a:moveTo>
                  <a:pt x="0" y="0"/>
                </a:moveTo>
                <a:lnTo>
                  <a:pt x="0" y="1868601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816928" y="5998365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8816929" y="3891673"/>
            <a:ext cx="104162" cy="1041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8988055" y="4137204"/>
            <a:ext cx="0" cy="728980"/>
          </a:xfrm>
          <a:custGeom>
            <a:avLst/>
            <a:gdLst/>
            <a:ahLst/>
            <a:cxnLst/>
            <a:rect l="l" t="t" r="r" b="b"/>
            <a:pathLst>
              <a:path h="728979">
                <a:moveTo>
                  <a:pt x="0" y="0"/>
                </a:moveTo>
                <a:lnTo>
                  <a:pt x="0" y="728964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935973" y="3912502"/>
            <a:ext cx="104163" cy="133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935973" y="4858728"/>
            <a:ext cx="104162" cy="1041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8749995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0" y="0"/>
                </a:lnTo>
                <a:lnTo>
                  <a:pt x="357130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8749965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9226169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40" y="0"/>
                </a:lnTo>
                <a:lnTo>
                  <a:pt x="357140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9226144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9702353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40" y="0"/>
                </a:lnTo>
                <a:lnTo>
                  <a:pt x="357140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9702324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10178538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61" y="0"/>
                </a:lnTo>
                <a:lnTo>
                  <a:pt x="357161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0178502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0654754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057" y="0"/>
                </a:lnTo>
                <a:lnTo>
                  <a:pt x="357057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0654681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11130865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61" y="0"/>
                </a:lnTo>
                <a:lnTo>
                  <a:pt x="357161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1130860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11607081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61" y="0"/>
                </a:lnTo>
                <a:lnTo>
                  <a:pt x="357161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11607039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12083297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057" y="0"/>
                </a:lnTo>
                <a:lnTo>
                  <a:pt x="357057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12083219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12559407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61" y="0"/>
                </a:lnTo>
                <a:lnTo>
                  <a:pt x="357161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12559397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4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13035624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5" h="595629">
                <a:moveTo>
                  <a:pt x="0" y="0"/>
                </a:moveTo>
                <a:lnTo>
                  <a:pt x="357161" y="0"/>
                </a:lnTo>
                <a:lnTo>
                  <a:pt x="357161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3035576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5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13511840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5" h="595629">
                <a:moveTo>
                  <a:pt x="0" y="0"/>
                </a:moveTo>
                <a:lnTo>
                  <a:pt x="357057" y="0"/>
                </a:lnTo>
                <a:lnTo>
                  <a:pt x="357057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13511756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5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13987950" y="3542091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5" h="595629">
                <a:moveTo>
                  <a:pt x="0" y="0"/>
                </a:moveTo>
                <a:lnTo>
                  <a:pt x="357161" y="0"/>
                </a:lnTo>
                <a:lnTo>
                  <a:pt x="357161" y="595112"/>
                </a:lnTo>
                <a:lnTo>
                  <a:pt x="0" y="595112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13987935" y="3542046"/>
            <a:ext cx="357505" cy="595630"/>
          </a:xfrm>
          <a:custGeom>
            <a:avLst/>
            <a:gdLst/>
            <a:ahLst/>
            <a:cxnLst/>
            <a:rect l="l" t="t" r="r" b="b"/>
            <a:pathLst>
              <a:path w="357505" h="595629">
                <a:moveTo>
                  <a:pt x="0" y="0"/>
                </a:moveTo>
                <a:lnTo>
                  <a:pt x="357134" y="0"/>
                </a:lnTo>
                <a:lnTo>
                  <a:pt x="357134" y="595110"/>
                </a:lnTo>
                <a:lnTo>
                  <a:pt x="0" y="595110"/>
                </a:lnTo>
                <a:lnTo>
                  <a:pt x="0" y="0"/>
                </a:lnTo>
                <a:close/>
              </a:path>
            </a:pathLst>
          </a:custGeom>
          <a:ln w="148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282666" y="3988379"/>
            <a:ext cx="0" cy="2018030"/>
          </a:xfrm>
          <a:custGeom>
            <a:avLst/>
            <a:gdLst/>
            <a:ahLst/>
            <a:cxnLst/>
            <a:rect l="l" t="t" r="r" b="b"/>
            <a:pathLst>
              <a:path h="2018029">
                <a:moveTo>
                  <a:pt x="0" y="0"/>
                </a:moveTo>
                <a:lnTo>
                  <a:pt x="0" y="2017425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10230585" y="5998365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10230585" y="3891673"/>
            <a:ext cx="104162" cy="1041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10401711" y="4038964"/>
            <a:ext cx="0" cy="827405"/>
          </a:xfrm>
          <a:custGeom>
            <a:avLst/>
            <a:gdLst/>
            <a:ahLst/>
            <a:cxnLst/>
            <a:rect l="l" t="t" r="r" b="b"/>
            <a:pathLst>
              <a:path h="827404">
                <a:moveTo>
                  <a:pt x="0" y="827203"/>
                </a:moveTo>
                <a:lnTo>
                  <a:pt x="0" y="0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10349630" y="3912502"/>
            <a:ext cx="104163" cy="133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10349630" y="4858728"/>
            <a:ext cx="104162" cy="1041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11711203" y="3988379"/>
            <a:ext cx="0" cy="2018030"/>
          </a:xfrm>
          <a:custGeom>
            <a:avLst/>
            <a:gdLst/>
            <a:ahLst/>
            <a:cxnLst/>
            <a:rect l="l" t="t" r="r" b="b"/>
            <a:pathLst>
              <a:path h="2018029">
                <a:moveTo>
                  <a:pt x="0" y="0"/>
                </a:moveTo>
                <a:lnTo>
                  <a:pt x="0" y="2017425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11659122" y="5998365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11659122" y="3891673"/>
            <a:ext cx="104162" cy="1041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11830248" y="4038964"/>
            <a:ext cx="0" cy="827405"/>
          </a:xfrm>
          <a:custGeom>
            <a:avLst/>
            <a:gdLst/>
            <a:ahLst/>
            <a:cxnLst/>
            <a:rect l="l" t="t" r="r" b="b"/>
            <a:pathLst>
              <a:path h="827404">
                <a:moveTo>
                  <a:pt x="0" y="827203"/>
                </a:moveTo>
                <a:lnTo>
                  <a:pt x="0" y="0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11778167" y="3912502"/>
            <a:ext cx="104163" cy="133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11778167" y="4858728"/>
            <a:ext cx="104162" cy="1041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12648681" y="3988379"/>
            <a:ext cx="0" cy="2018030"/>
          </a:xfrm>
          <a:custGeom>
            <a:avLst/>
            <a:gdLst/>
            <a:ahLst/>
            <a:cxnLst/>
            <a:rect l="l" t="t" r="r" b="b"/>
            <a:pathLst>
              <a:path h="2018029">
                <a:moveTo>
                  <a:pt x="0" y="0"/>
                </a:moveTo>
                <a:lnTo>
                  <a:pt x="0" y="2017425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12596600" y="5998365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6" name="object 156"/>
          <p:cNvSpPr/>
          <p:nvPr/>
        </p:nvSpPr>
        <p:spPr>
          <a:xfrm>
            <a:off x="12596600" y="3891673"/>
            <a:ext cx="104162" cy="1041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12767726" y="4038964"/>
            <a:ext cx="0" cy="827405"/>
          </a:xfrm>
          <a:custGeom>
            <a:avLst/>
            <a:gdLst/>
            <a:ahLst/>
            <a:cxnLst/>
            <a:rect l="l" t="t" r="r" b="b"/>
            <a:pathLst>
              <a:path h="827404">
                <a:moveTo>
                  <a:pt x="0" y="827203"/>
                </a:moveTo>
                <a:lnTo>
                  <a:pt x="0" y="0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8" name="object 158"/>
          <p:cNvSpPr/>
          <p:nvPr/>
        </p:nvSpPr>
        <p:spPr>
          <a:xfrm>
            <a:off x="12715644" y="3912502"/>
            <a:ext cx="104163" cy="133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9" name="object 159"/>
          <p:cNvSpPr/>
          <p:nvPr/>
        </p:nvSpPr>
        <p:spPr>
          <a:xfrm>
            <a:off x="12715644" y="4858728"/>
            <a:ext cx="104162" cy="1041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14092099" y="3988379"/>
            <a:ext cx="0" cy="2018030"/>
          </a:xfrm>
          <a:custGeom>
            <a:avLst/>
            <a:gdLst/>
            <a:ahLst/>
            <a:cxnLst/>
            <a:rect l="l" t="t" r="r" b="b"/>
            <a:pathLst>
              <a:path h="2018029">
                <a:moveTo>
                  <a:pt x="0" y="0"/>
                </a:moveTo>
                <a:lnTo>
                  <a:pt x="0" y="2017425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14040017" y="5998365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14040054" y="3891673"/>
            <a:ext cx="104088" cy="1041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3" name="object 163"/>
          <p:cNvSpPr/>
          <p:nvPr/>
        </p:nvSpPr>
        <p:spPr>
          <a:xfrm>
            <a:off x="14211143" y="4038964"/>
            <a:ext cx="0" cy="827405"/>
          </a:xfrm>
          <a:custGeom>
            <a:avLst/>
            <a:gdLst/>
            <a:ahLst/>
            <a:cxnLst/>
            <a:rect l="l" t="t" r="r" b="b"/>
            <a:pathLst>
              <a:path h="827404">
                <a:moveTo>
                  <a:pt x="0" y="827203"/>
                </a:moveTo>
                <a:lnTo>
                  <a:pt x="0" y="0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14159062" y="3912502"/>
            <a:ext cx="104163" cy="133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14159100" y="4858728"/>
            <a:ext cx="104088" cy="1041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6" name="object 166"/>
          <p:cNvSpPr/>
          <p:nvPr/>
        </p:nvSpPr>
        <p:spPr>
          <a:xfrm>
            <a:off x="6718764" y="6510161"/>
            <a:ext cx="2857500" cy="595630"/>
          </a:xfrm>
          <a:custGeom>
            <a:avLst/>
            <a:gdLst/>
            <a:ahLst/>
            <a:cxnLst/>
            <a:rect l="l" t="t" r="r" b="b"/>
            <a:pathLst>
              <a:path w="2857500" h="595629">
                <a:moveTo>
                  <a:pt x="0" y="595110"/>
                </a:moveTo>
                <a:lnTo>
                  <a:pt x="2857074" y="0"/>
                </a:lnTo>
              </a:path>
            </a:pathLst>
          </a:custGeom>
          <a:ln w="14877">
            <a:solidFill>
              <a:srgbClr val="797979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7301318" y="2706642"/>
            <a:ext cx="3776979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30" dirty="0">
                <a:latin typeface="Rockwell" panose="02060603020205020403" pitchFamily="18" charset="0"/>
                <a:cs typeface="Arial"/>
              </a:rPr>
              <a:t>Decentralized </a:t>
            </a:r>
            <a:r>
              <a:rPr sz="2100" b="1" spc="50" dirty="0">
                <a:latin typeface="Rockwell" panose="02060603020205020403" pitchFamily="18" charset="0"/>
                <a:cs typeface="Arial"/>
              </a:rPr>
              <a:t>Trust</a:t>
            </a:r>
            <a:r>
              <a:rPr sz="2100" b="1" spc="-235" dirty="0">
                <a:latin typeface="Rockwell" panose="02060603020205020403" pitchFamily="18" charset="0"/>
                <a:cs typeface="Arial"/>
              </a:rPr>
              <a:t> </a:t>
            </a:r>
            <a:r>
              <a:rPr sz="2100" b="1" spc="90" dirty="0">
                <a:latin typeface="Rockwell" panose="02060603020205020403" pitchFamily="18" charset="0"/>
                <a:cs typeface="Arial"/>
              </a:rPr>
              <a:t>Network</a:t>
            </a:r>
            <a:endParaRPr sz="2100">
              <a:latin typeface="Rockwell" panose="02060603020205020403" pitchFamily="18" charset="0"/>
              <a:cs typeface="Arial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15158248" y="2706642"/>
            <a:ext cx="232664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35" dirty="0">
                <a:latin typeface="Rockwell" panose="02060603020205020403" pitchFamily="18" charset="0"/>
                <a:cs typeface="Arial"/>
              </a:rPr>
              <a:t>Client</a:t>
            </a:r>
            <a:r>
              <a:rPr sz="2100" b="1" spc="-145" dirty="0">
                <a:latin typeface="Rockwell" panose="02060603020205020403" pitchFamily="18" charset="0"/>
                <a:cs typeface="Arial"/>
              </a:rPr>
              <a:t> </a:t>
            </a:r>
            <a:r>
              <a:rPr sz="2100" b="1" spc="10" dirty="0">
                <a:latin typeface="Rockwell" panose="02060603020205020403" pitchFamily="18" charset="0"/>
                <a:cs typeface="Arial"/>
              </a:rPr>
              <a:t>Application</a:t>
            </a:r>
            <a:endParaRPr sz="2100">
              <a:latin typeface="Rockwell" panose="02060603020205020403" pitchFamily="18" charset="0"/>
              <a:cs typeface="Arial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14337628" y="3177541"/>
            <a:ext cx="4285615" cy="357505"/>
          </a:xfrm>
          <a:custGeom>
            <a:avLst/>
            <a:gdLst/>
            <a:ahLst/>
            <a:cxnLst/>
            <a:rect l="l" t="t" r="r" b="b"/>
            <a:pathLst>
              <a:path w="4285615" h="357504">
                <a:moveTo>
                  <a:pt x="0" y="357066"/>
                </a:moveTo>
                <a:lnTo>
                  <a:pt x="4285611" y="0"/>
                </a:lnTo>
              </a:path>
            </a:pathLst>
          </a:custGeom>
          <a:ln w="14877">
            <a:solidFill>
              <a:srgbClr val="797979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13980493" y="3177541"/>
            <a:ext cx="1190625" cy="357505"/>
          </a:xfrm>
          <a:custGeom>
            <a:avLst/>
            <a:gdLst/>
            <a:ahLst/>
            <a:cxnLst/>
            <a:rect l="l" t="t" r="r" b="b"/>
            <a:pathLst>
              <a:path w="1190625" h="357504">
                <a:moveTo>
                  <a:pt x="1190447" y="0"/>
                </a:moveTo>
                <a:lnTo>
                  <a:pt x="0" y="357066"/>
                </a:lnTo>
              </a:path>
            </a:pathLst>
          </a:custGeom>
          <a:ln w="14877">
            <a:solidFill>
              <a:srgbClr val="797979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14337628" y="4129718"/>
            <a:ext cx="4285615" cy="952500"/>
          </a:xfrm>
          <a:custGeom>
            <a:avLst/>
            <a:gdLst/>
            <a:ahLst/>
            <a:cxnLst/>
            <a:rect l="l" t="t" r="r" b="b"/>
            <a:pathLst>
              <a:path w="4285615" h="952500">
                <a:moveTo>
                  <a:pt x="0" y="0"/>
                </a:moveTo>
                <a:lnTo>
                  <a:pt x="4285611" y="952177"/>
                </a:lnTo>
              </a:path>
            </a:pathLst>
          </a:custGeom>
          <a:ln w="14877">
            <a:solidFill>
              <a:srgbClr val="797979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2" name="object 172"/>
          <p:cNvSpPr/>
          <p:nvPr/>
        </p:nvSpPr>
        <p:spPr>
          <a:xfrm>
            <a:off x="13980493" y="4129718"/>
            <a:ext cx="1190625" cy="833755"/>
          </a:xfrm>
          <a:custGeom>
            <a:avLst/>
            <a:gdLst/>
            <a:ahLst/>
            <a:cxnLst/>
            <a:rect l="l" t="t" r="r" b="b"/>
            <a:pathLst>
              <a:path w="1190625" h="833754">
                <a:moveTo>
                  <a:pt x="0" y="0"/>
                </a:moveTo>
                <a:lnTo>
                  <a:pt x="1190447" y="833154"/>
                </a:lnTo>
              </a:path>
            </a:pathLst>
          </a:custGeom>
          <a:ln w="14878">
            <a:solidFill>
              <a:srgbClr val="797979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15178382" y="3184980"/>
            <a:ext cx="3452495" cy="1785620"/>
          </a:xfrm>
          <a:prstGeom prst="rect">
            <a:avLst/>
          </a:prstGeom>
          <a:ln w="14878">
            <a:solidFill>
              <a:srgbClr val="000000"/>
            </a:solidFill>
          </a:ln>
        </p:spPr>
        <p:txBody>
          <a:bodyPr vert="horz" wrap="square" lIns="0" tIns="43180" rIns="0" bIns="0" rtlCol="0">
            <a:spAutoFit/>
          </a:bodyPr>
          <a:lstStyle/>
          <a:p>
            <a:pPr marL="304800" marR="1958339">
              <a:lnSpc>
                <a:spcPct val="371900"/>
              </a:lnSpc>
              <a:spcBef>
                <a:spcPts val="340"/>
              </a:spcBef>
            </a:pPr>
            <a:r>
              <a:rPr sz="1050" b="1" spc="5" dirty="0">
                <a:latin typeface="Rockwell" panose="02060603020205020403" pitchFamily="18" charset="0"/>
                <a:cs typeface="Arial"/>
              </a:rPr>
              <a:t>Application </a:t>
            </a:r>
            <a:r>
              <a:rPr sz="1050" b="1" spc="-15" dirty="0">
                <a:latin typeface="Rockwell" panose="02060603020205020403" pitchFamily="18" charset="0"/>
                <a:cs typeface="Arial"/>
              </a:rPr>
              <a:t>Logic  </a:t>
            </a:r>
            <a:r>
              <a:rPr sz="1050" b="1" spc="25" dirty="0">
                <a:latin typeface="Rockwell" panose="02060603020205020403" pitchFamily="18" charset="0"/>
                <a:cs typeface="Arial"/>
              </a:rPr>
              <a:t>Trust</a:t>
            </a:r>
            <a:r>
              <a:rPr sz="1050" b="1" spc="-95" dirty="0">
                <a:latin typeface="Rockwell" panose="02060603020205020403" pitchFamily="18" charset="0"/>
                <a:cs typeface="Arial"/>
              </a:rPr>
              <a:t> </a:t>
            </a:r>
            <a:r>
              <a:rPr sz="1050" b="1" spc="15" dirty="0">
                <a:latin typeface="Rockwell" panose="02060603020205020403" pitchFamily="18" charset="0"/>
                <a:cs typeface="Arial"/>
              </a:rPr>
              <a:t>Evaluator(s)</a:t>
            </a:r>
            <a:endParaRPr sz="1050">
              <a:latin typeface="Rockwell" panose="02060603020205020403" pitchFamily="18" charset="0"/>
              <a:cs typeface="Arial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16837603" y="4129759"/>
            <a:ext cx="1428750" cy="476250"/>
          </a:xfrm>
          <a:custGeom>
            <a:avLst/>
            <a:gdLst/>
            <a:ahLst/>
            <a:cxnLst/>
            <a:rect l="l" t="t" r="r" b="b"/>
            <a:pathLst>
              <a:path w="1428750" h="476250">
                <a:moveTo>
                  <a:pt x="0" y="0"/>
                </a:moveTo>
                <a:lnTo>
                  <a:pt x="1428542" y="0"/>
                </a:lnTo>
                <a:lnTo>
                  <a:pt x="1428542" y="476090"/>
                </a:lnTo>
                <a:lnTo>
                  <a:pt x="0" y="476090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16837569" y="4129718"/>
            <a:ext cx="1428750" cy="476250"/>
          </a:xfrm>
          <a:custGeom>
            <a:avLst/>
            <a:gdLst/>
            <a:ahLst/>
            <a:cxnLst/>
            <a:rect l="l" t="t" r="r" b="b"/>
            <a:pathLst>
              <a:path w="1428750" h="476250">
                <a:moveTo>
                  <a:pt x="0" y="0"/>
                </a:moveTo>
                <a:lnTo>
                  <a:pt x="1428537" y="0"/>
                </a:lnTo>
                <a:lnTo>
                  <a:pt x="1428537" y="476088"/>
                </a:lnTo>
                <a:lnTo>
                  <a:pt x="0" y="476088"/>
                </a:lnTo>
                <a:lnTo>
                  <a:pt x="0" y="0"/>
                </a:lnTo>
                <a:close/>
              </a:path>
            </a:pathLst>
          </a:custGeom>
          <a:ln w="297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16845036" y="3542091"/>
            <a:ext cx="1428750" cy="476250"/>
          </a:xfrm>
          <a:custGeom>
            <a:avLst/>
            <a:gdLst/>
            <a:ahLst/>
            <a:cxnLst/>
            <a:rect l="l" t="t" r="r" b="b"/>
            <a:pathLst>
              <a:path w="1428750" h="476250">
                <a:moveTo>
                  <a:pt x="0" y="0"/>
                </a:moveTo>
                <a:lnTo>
                  <a:pt x="1428542" y="0"/>
                </a:lnTo>
                <a:lnTo>
                  <a:pt x="1428542" y="476090"/>
                </a:lnTo>
                <a:lnTo>
                  <a:pt x="0" y="476090"/>
                </a:lnTo>
                <a:lnTo>
                  <a:pt x="0" y="0"/>
                </a:lnTo>
                <a:close/>
              </a:path>
            </a:pathLst>
          </a:custGeom>
          <a:solidFill>
            <a:srgbClr val="FFA60A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16845009" y="3542046"/>
            <a:ext cx="1428750" cy="476250"/>
          </a:xfrm>
          <a:custGeom>
            <a:avLst/>
            <a:gdLst/>
            <a:ahLst/>
            <a:cxnLst/>
            <a:rect l="l" t="t" r="r" b="b"/>
            <a:pathLst>
              <a:path w="1428750" h="476250">
                <a:moveTo>
                  <a:pt x="0" y="0"/>
                </a:moveTo>
                <a:lnTo>
                  <a:pt x="1428537" y="0"/>
                </a:lnTo>
                <a:lnTo>
                  <a:pt x="1428537" y="476088"/>
                </a:lnTo>
                <a:lnTo>
                  <a:pt x="0" y="476088"/>
                </a:lnTo>
                <a:lnTo>
                  <a:pt x="0" y="0"/>
                </a:lnTo>
                <a:close/>
              </a:path>
            </a:pathLst>
          </a:custGeom>
          <a:ln w="14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17425351" y="3869357"/>
            <a:ext cx="0" cy="470534"/>
          </a:xfrm>
          <a:custGeom>
            <a:avLst/>
            <a:gdLst/>
            <a:ahLst/>
            <a:cxnLst/>
            <a:rect l="l" t="t" r="r" b="b"/>
            <a:pathLst>
              <a:path h="470535">
                <a:moveTo>
                  <a:pt x="0" y="0"/>
                </a:moveTo>
                <a:lnTo>
                  <a:pt x="0" y="470137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17373271" y="4332055"/>
            <a:ext cx="104163" cy="133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17373308" y="3772651"/>
            <a:ext cx="104088" cy="10414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81" name="object 181"/>
          <p:cNvSpPr/>
          <p:nvPr/>
        </p:nvSpPr>
        <p:spPr>
          <a:xfrm>
            <a:off x="17678322" y="3919942"/>
            <a:ext cx="0" cy="470534"/>
          </a:xfrm>
          <a:custGeom>
            <a:avLst/>
            <a:gdLst/>
            <a:ahLst/>
            <a:cxnLst/>
            <a:rect l="l" t="t" r="r" b="b"/>
            <a:pathLst>
              <a:path h="470535">
                <a:moveTo>
                  <a:pt x="0" y="470137"/>
                </a:moveTo>
                <a:lnTo>
                  <a:pt x="0" y="0"/>
                </a:lnTo>
              </a:path>
            </a:pathLst>
          </a:custGeom>
          <a:ln w="14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17626240" y="3793480"/>
            <a:ext cx="104163" cy="1339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83" name="object 183"/>
          <p:cNvSpPr/>
          <p:nvPr/>
        </p:nvSpPr>
        <p:spPr>
          <a:xfrm>
            <a:off x="17626277" y="4382639"/>
            <a:ext cx="104088" cy="10414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526520" y="7662459"/>
            <a:ext cx="4991735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-12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Decentralized </a:t>
            </a:r>
            <a:r>
              <a:rPr sz="2450" spc="-190" dirty="0">
                <a:solidFill>
                  <a:srgbClr val="191919"/>
                </a:solidFill>
                <a:latin typeface="Rockwell" panose="02060603020205020403" pitchFamily="18" charset="0"/>
                <a:cs typeface="Arial Black"/>
              </a:rPr>
              <a:t>nodes </a:t>
            </a:r>
            <a:r>
              <a:rPr sz="2450" spc="-12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anchor  </a:t>
            </a:r>
            <a:r>
              <a:rPr sz="2450" spc="-14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veriﬁable </a:t>
            </a:r>
            <a:r>
              <a:rPr sz="2450" spc="-16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data </a:t>
            </a:r>
            <a:r>
              <a:rPr sz="2450" spc="-9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on </a:t>
            </a:r>
            <a:r>
              <a:rPr sz="2450" spc="-229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 </a:t>
            </a:r>
            <a:r>
              <a:rPr sz="2450" spc="-13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blockchain </a:t>
            </a:r>
            <a:r>
              <a:rPr sz="2450" spc="-8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with  </a:t>
            </a:r>
            <a:r>
              <a:rPr sz="2450" spc="-15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scalable </a:t>
            </a:r>
            <a:r>
              <a:rPr sz="2450" spc="-16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data </a:t>
            </a:r>
            <a:r>
              <a:rPr sz="2450" spc="-13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storage</a:t>
            </a:r>
            <a:r>
              <a:rPr sz="2450" spc="-15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 </a:t>
            </a:r>
            <a:r>
              <a:rPr sz="2450" spc="-12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oﬀ-chain.</a:t>
            </a:r>
            <a:endParaRPr sz="2450">
              <a:latin typeface="Rockwell" panose="02060603020205020403" pitchFamily="18" charset="0"/>
              <a:cs typeface="DejaVu Sans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7390216" y="7662459"/>
            <a:ext cx="6665595" cy="18944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-6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The </a:t>
            </a:r>
            <a:r>
              <a:rPr sz="2450" spc="-9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trust </a:t>
            </a:r>
            <a:r>
              <a:rPr sz="2450" spc="-165" dirty="0">
                <a:solidFill>
                  <a:srgbClr val="191919"/>
                </a:solidFill>
                <a:latin typeface="Rockwell" panose="02060603020205020403" pitchFamily="18" charset="0"/>
                <a:cs typeface="Arial Black"/>
              </a:rPr>
              <a:t>network </a:t>
            </a:r>
            <a:r>
              <a:rPr sz="2450" spc="-15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uses </a:t>
            </a:r>
            <a:r>
              <a:rPr sz="2450" spc="-229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 </a:t>
            </a:r>
            <a:r>
              <a:rPr sz="2450" spc="-13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multi-layer </a:t>
            </a:r>
            <a:r>
              <a:rPr sz="2450" spc="-11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node  </a:t>
            </a:r>
            <a:r>
              <a:rPr sz="2450" spc="-14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approach </a:t>
            </a:r>
            <a:r>
              <a:rPr sz="2450" spc="-5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for </a:t>
            </a:r>
            <a:r>
              <a:rPr sz="2450" spc="-16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scalability. </a:t>
            </a:r>
            <a:r>
              <a:rPr sz="2450" spc="-12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Validator </a:t>
            </a:r>
            <a:r>
              <a:rPr sz="2450" spc="-12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nodes  </a:t>
            </a:r>
            <a:r>
              <a:rPr sz="2450" spc="-13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accepting </a:t>
            </a:r>
            <a:r>
              <a:rPr sz="2450" spc="-8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write </a:t>
            </a:r>
            <a:r>
              <a:rPr sz="2450" spc="-12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transactions </a:t>
            </a:r>
            <a:r>
              <a:rPr sz="2450" spc="-17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and </a:t>
            </a:r>
            <a:r>
              <a:rPr sz="2450" spc="-13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synchronize  </a:t>
            </a:r>
            <a:r>
              <a:rPr sz="2450" spc="-14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using </a:t>
            </a:r>
            <a:r>
              <a:rPr sz="2450" spc="6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BFT </a:t>
            </a:r>
            <a:r>
              <a:rPr sz="2450" spc="-15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consensus. </a:t>
            </a:r>
            <a:r>
              <a:rPr sz="2450" spc="-10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Observer </a:t>
            </a:r>
            <a:r>
              <a:rPr sz="2450" spc="-12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nodes </a:t>
            </a:r>
            <a:r>
              <a:rPr sz="2450" spc="-13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provide  </a:t>
            </a:r>
            <a:r>
              <a:rPr sz="2450" spc="-12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read-only </a:t>
            </a:r>
            <a:r>
              <a:rPr sz="2450" spc="-13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requests </a:t>
            </a:r>
            <a:r>
              <a:rPr sz="2450" spc="-17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and </a:t>
            </a:r>
            <a:r>
              <a:rPr sz="2450" spc="-18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mainly </a:t>
            </a:r>
            <a:r>
              <a:rPr sz="2450" spc="-15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serve </a:t>
            </a:r>
            <a:r>
              <a:rPr sz="2450" spc="-114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reputation  </a:t>
            </a:r>
            <a:r>
              <a:rPr sz="2450" spc="-16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data</a:t>
            </a:r>
            <a:endParaRPr sz="2450">
              <a:latin typeface="Rockwell" panose="02060603020205020403" pitchFamily="18" charset="0"/>
              <a:cs typeface="DejaVu Sans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5211967" y="7662459"/>
            <a:ext cx="3289300" cy="18944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5"/>
              </a:spcBef>
            </a:pPr>
            <a:r>
              <a:rPr sz="2450" spc="-175" dirty="0">
                <a:solidFill>
                  <a:srgbClr val="191919"/>
                </a:solidFill>
                <a:latin typeface="Rockwell" panose="02060603020205020403" pitchFamily="18" charset="0"/>
                <a:cs typeface="Arial Black"/>
              </a:rPr>
              <a:t>Clients </a:t>
            </a:r>
            <a:r>
              <a:rPr sz="2450" spc="-15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access </a:t>
            </a:r>
            <a:r>
              <a:rPr sz="2450" spc="-10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the  </a:t>
            </a:r>
            <a:r>
              <a:rPr sz="2450" spc="-5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Protocol </a:t>
            </a:r>
            <a:r>
              <a:rPr sz="2450" spc="-5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for</a:t>
            </a:r>
            <a:r>
              <a:rPr sz="2450" spc="-31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 </a:t>
            </a:r>
            <a:r>
              <a:rPr sz="2450" spc="-114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reputation  </a:t>
            </a:r>
            <a:r>
              <a:rPr sz="2450" spc="-16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data </a:t>
            </a:r>
            <a:r>
              <a:rPr sz="2450" spc="-5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to </a:t>
            </a:r>
            <a:r>
              <a:rPr sz="2450" spc="-12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help </a:t>
            </a:r>
            <a:r>
              <a:rPr sz="2450" spc="-14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users  </a:t>
            </a:r>
            <a:r>
              <a:rPr sz="2450" spc="-16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assess </a:t>
            </a:r>
            <a:r>
              <a:rPr sz="2450" spc="-12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trust. </a:t>
            </a:r>
            <a:r>
              <a:rPr sz="2450" spc="-95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Trust  </a:t>
            </a:r>
            <a:r>
              <a:rPr sz="2450" spc="-15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evaluators </a:t>
            </a:r>
            <a:r>
              <a:rPr sz="2450" spc="-114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score  reputation</a:t>
            </a:r>
            <a:r>
              <a:rPr sz="2450" spc="-16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 </a:t>
            </a:r>
            <a:r>
              <a:rPr sz="2450" spc="-18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data.</a:t>
            </a:r>
            <a:endParaRPr sz="2450">
              <a:latin typeface="Rockwell" panose="02060603020205020403" pitchFamily="18" charset="0"/>
              <a:cs typeface="DejaVu San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EB188C8-78F9-4E19-BCB2-DA0492B02436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0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145" y="762982"/>
            <a:ext cx="2857500" cy="11300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90" dirty="0">
                <a:latin typeface="Rockwell" panose="02060603020205020403" pitchFamily="18" charset="0"/>
              </a:rPr>
              <a:t>T</a:t>
            </a:r>
            <a:r>
              <a:rPr spc="-555" dirty="0">
                <a:latin typeface="Rockwell" panose="02060603020205020403" pitchFamily="18" charset="0"/>
              </a:rPr>
              <a:t>e</a:t>
            </a:r>
            <a:r>
              <a:rPr spc="-855" dirty="0">
                <a:latin typeface="Rockwell" panose="02060603020205020403" pitchFamily="18" charset="0"/>
              </a:rPr>
              <a:t>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BE8E38-20F1-4F3F-B24C-27F27B6E4F6C}"/>
              </a:ext>
            </a:extLst>
          </p:cNvPr>
          <p:cNvGrpSpPr/>
          <p:nvPr/>
        </p:nvGrpSpPr>
        <p:grpSpPr>
          <a:xfrm>
            <a:off x="762144" y="2800975"/>
            <a:ext cx="4336905" cy="4965228"/>
            <a:chOff x="762144" y="2414897"/>
            <a:chExt cx="4336905" cy="496522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AFCB21C-8B62-4FF5-8370-5009F472CDE2}"/>
                </a:ext>
              </a:extLst>
            </p:cNvPr>
            <p:cNvSpPr/>
            <p:nvPr/>
          </p:nvSpPr>
          <p:spPr>
            <a:xfrm>
              <a:off x="1321891" y="2414897"/>
              <a:ext cx="3505200" cy="3544578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D772F4F-20FE-49A3-A64D-C8691C0BAFC7}"/>
                </a:ext>
              </a:extLst>
            </p:cNvPr>
            <p:cNvSpPr txBox="1"/>
            <p:nvPr/>
          </p:nvSpPr>
          <p:spPr>
            <a:xfrm>
              <a:off x="762144" y="6302907"/>
              <a:ext cx="433690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3200" b="1" dirty="0">
                  <a:latin typeface="Rockwell" panose="02060603020205020403" pitchFamily="18" charset="0"/>
                </a:rPr>
                <a:t>Wen Xing Pan</a:t>
              </a:r>
            </a:p>
            <a:p>
              <a:pPr algn="ctr" fontAlgn="base"/>
              <a:r>
                <a:rPr lang="en-US" sz="3200" b="1" u="sng" dirty="0">
                  <a:latin typeface="Rockwell" panose="02060603020205020403" pitchFamily="18" charset="0"/>
                </a:rPr>
                <a:t>Captain &amp; Back-end</a:t>
              </a:r>
              <a:endParaRPr lang="en-US" u="sng" dirty="0">
                <a:latin typeface="Rockwell" panose="02060603020205020403" pitchFamily="18" charset="0"/>
              </a:endParaRP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984B2F6F-58D5-42B0-A74C-1F9F0DA35592}"/>
              </a:ext>
            </a:extLst>
          </p:cNvPr>
          <p:cNvSpPr/>
          <p:nvPr/>
        </p:nvSpPr>
        <p:spPr>
          <a:xfrm>
            <a:off x="10814050" y="2784577"/>
            <a:ext cx="3505200" cy="354457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7F2714-5C6A-4B45-AE50-3D03AB8F81F6}"/>
              </a:ext>
            </a:extLst>
          </p:cNvPr>
          <p:cNvSpPr/>
          <p:nvPr/>
        </p:nvSpPr>
        <p:spPr>
          <a:xfrm>
            <a:off x="6165850" y="2683647"/>
            <a:ext cx="3505200" cy="354457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3945E52-30FF-4FF5-83D4-57A23624B573}"/>
              </a:ext>
            </a:extLst>
          </p:cNvPr>
          <p:cNvSpPr/>
          <p:nvPr/>
        </p:nvSpPr>
        <p:spPr>
          <a:xfrm>
            <a:off x="15207965" y="2800975"/>
            <a:ext cx="3505200" cy="3544578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46C9312-74AE-4806-8B5E-2182EF26D0B2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96512D-B144-4769-8A13-8973E0201A3F}"/>
              </a:ext>
            </a:extLst>
          </p:cNvPr>
          <p:cNvSpPr txBox="1"/>
          <p:nvPr/>
        </p:nvSpPr>
        <p:spPr>
          <a:xfrm>
            <a:off x="5638945" y="6634857"/>
            <a:ext cx="4336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 err="1">
                <a:latin typeface="Rockwell" panose="02060603020205020403" pitchFamily="18" charset="0"/>
              </a:rPr>
              <a:t>Vincy</a:t>
            </a:r>
            <a:r>
              <a:rPr lang="en-US" sz="3200" b="1" dirty="0">
                <a:latin typeface="Rockwell" panose="02060603020205020403" pitchFamily="18" charset="0"/>
              </a:rPr>
              <a:t> Wang</a:t>
            </a:r>
          </a:p>
          <a:p>
            <a:pPr algn="ctr" fontAlgn="base"/>
            <a:r>
              <a:rPr lang="en-US" sz="3200" b="1" u="sng" dirty="0">
                <a:latin typeface="Rockwell" panose="02060603020205020403" pitchFamily="18" charset="0"/>
              </a:rPr>
              <a:t>Front-end</a:t>
            </a:r>
            <a:endParaRPr lang="en-US" u="sng" dirty="0">
              <a:latin typeface="Rockwell" panose="020606030202050204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701707-F8D5-451F-B10D-A0AE0EDF3C6A}"/>
              </a:ext>
            </a:extLst>
          </p:cNvPr>
          <p:cNvSpPr txBox="1"/>
          <p:nvPr/>
        </p:nvSpPr>
        <p:spPr>
          <a:xfrm>
            <a:off x="10515746" y="6634857"/>
            <a:ext cx="4336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>
                <a:latin typeface="Rockwell" panose="02060603020205020403" pitchFamily="18" charset="0"/>
              </a:rPr>
              <a:t>Wilfred Tam</a:t>
            </a:r>
          </a:p>
          <a:p>
            <a:pPr algn="ctr" fontAlgn="base"/>
            <a:r>
              <a:rPr lang="en-US" sz="3200" b="1" u="sng" dirty="0">
                <a:latin typeface="Rockwell" panose="02060603020205020403" pitchFamily="18" charset="0"/>
              </a:rPr>
              <a:t>Research</a:t>
            </a:r>
            <a:endParaRPr lang="en-US" u="sng" dirty="0">
              <a:latin typeface="Rockwell" panose="020606030202050204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8C616E-532D-40E7-BE98-C959E31DED29}"/>
              </a:ext>
            </a:extLst>
          </p:cNvPr>
          <p:cNvSpPr txBox="1"/>
          <p:nvPr/>
        </p:nvSpPr>
        <p:spPr>
          <a:xfrm>
            <a:off x="15392547" y="6634857"/>
            <a:ext cx="4336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>
                <a:latin typeface="Rockwell" panose="02060603020205020403" pitchFamily="18" charset="0"/>
              </a:rPr>
              <a:t>Mimi Vong</a:t>
            </a:r>
          </a:p>
          <a:p>
            <a:pPr algn="ctr" fontAlgn="base"/>
            <a:r>
              <a:rPr lang="en-US" sz="3200" b="1" u="sng" dirty="0">
                <a:latin typeface="Rockwell" panose="02060603020205020403" pitchFamily="18" charset="0"/>
              </a:rPr>
              <a:t>Business Analytics</a:t>
            </a:r>
            <a:endParaRPr lang="en-US" u="sng" dirty="0">
              <a:latin typeface="Rockwell" panose="020606030202050204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BA2EB0-3D49-433A-8617-4893D59CF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1991" y="8109635"/>
            <a:ext cx="1905000" cy="1905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DD085F-8104-41F5-9A7D-1392B01AA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4391" y="8262035"/>
            <a:ext cx="1905000" cy="1905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C8F10B-9181-4046-BEF2-9A70B1691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1954" y="8205275"/>
            <a:ext cx="1905000" cy="1905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A19523-168D-4AA2-8DCA-10EC87968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950" y="8242176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D351B-BC91-45E8-B6B2-CD2BAF89A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06529" y="8316577"/>
            <a:ext cx="1905000" cy="14299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5250" y="690057"/>
            <a:ext cx="16933690" cy="1129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250" spc="-470" dirty="0">
                <a:latin typeface="Rockwell" panose="02060603020205020403" pitchFamily="18" charset="0"/>
              </a:rPr>
              <a:t>What’s </a:t>
            </a:r>
            <a:r>
              <a:rPr sz="7250" spc="-290" dirty="0">
                <a:latin typeface="Rockwell" panose="02060603020205020403" pitchFamily="18" charset="0"/>
              </a:rPr>
              <a:t>Wrong </a:t>
            </a:r>
            <a:r>
              <a:rPr lang="en-US" sz="7250" spc="-290" dirty="0">
                <a:latin typeface="Rockwell" panose="02060603020205020403" pitchFamily="18" charset="0"/>
              </a:rPr>
              <a:t>with</a:t>
            </a:r>
            <a:r>
              <a:rPr sz="7250" spc="-180" dirty="0">
                <a:latin typeface="Rockwell" panose="02060603020205020403" pitchFamily="18" charset="0"/>
              </a:rPr>
              <a:t> </a:t>
            </a:r>
            <a:r>
              <a:rPr lang="en-US" sz="7250" spc="-180" dirty="0">
                <a:latin typeface="Rockwell" panose="02060603020205020403" pitchFamily="18" charset="0"/>
              </a:rPr>
              <a:t>Publishing Industry?</a:t>
            </a:r>
            <a:endParaRPr sz="7250" dirty="0">
              <a:latin typeface="Rockwell" panose="02060603020205020403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7364" y="2006627"/>
            <a:ext cx="16549462" cy="1124026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5080">
              <a:lnSpc>
                <a:spcPts val="4120"/>
              </a:lnSpc>
              <a:spcBef>
                <a:spcPts val="265"/>
              </a:spcBef>
            </a:pPr>
            <a:r>
              <a:rPr lang="en-US" sz="3450" spc="-95" dirty="0">
                <a:latin typeface="Rockwell" panose="02060603020205020403" pitchFamily="18" charset="0"/>
                <a:cs typeface="DejaVu Sans"/>
              </a:rPr>
              <a:t>Amazon has </a:t>
            </a:r>
            <a:r>
              <a:rPr sz="3450" spc="-225" dirty="0">
                <a:latin typeface="Rockwell" panose="02060603020205020403" pitchFamily="18" charset="0"/>
                <a:cs typeface="DejaVu Sans"/>
              </a:rPr>
              <a:t>dramatically </a:t>
            </a:r>
            <a:r>
              <a:rPr lang="en-US" sz="3450" spc="-225" dirty="0">
                <a:latin typeface="Rockwell" panose="02060603020205020403" pitchFamily="18" charset="0"/>
                <a:cs typeface="DejaVu Sans"/>
              </a:rPr>
              <a:t>disrupted the way readers consume eBooks through Kindle.</a:t>
            </a:r>
          </a:p>
          <a:p>
            <a:pPr marR="5080">
              <a:lnSpc>
                <a:spcPts val="4120"/>
              </a:lnSpc>
              <a:spcBef>
                <a:spcPts val="265"/>
              </a:spcBef>
            </a:pPr>
            <a:r>
              <a:rPr lang="en-US" sz="3450" spc="-225" dirty="0">
                <a:latin typeface="Rockwell" panose="02060603020205020403" pitchFamily="18" charset="0"/>
                <a:cs typeface="DejaVu Sans"/>
              </a:rPr>
              <a:t>However,  it has not done much to help authors </a:t>
            </a:r>
            <a:endParaRPr sz="3450" dirty="0">
              <a:latin typeface="Rockwell" panose="02060603020205020403" pitchFamily="18" charset="0"/>
              <a:cs typeface="DejaVu Sans"/>
            </a:endParaRPr>
          </a:p>
        </p:txBody>
      </p:sp>
      <p:pic>
        <p:nvPicPr>
          <p:cNvPr id="463" name="Picture 462">
            <a:extLst>
              <a:ext uri="{FF2B5EF4-FFF2-40B4-BE49-F238E27FC236}">
                <a16:creationId xmlns:a16="http://schemas.microsoft.com/office/drawing/2014/main" id="{334350D5-09E7-4EB2-8E5E-9EAB2E1902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20" b="12504"/>
          <a:stretch/>
        </p:blipFill>
        <p:spPr>
          <a:xfrm>
            <a:off x="1365250" y="4340405"/>
            <a:ext cx="17207419" cy="5276670"/>
          </a:xfrm>
          <a:prstGeom prst="rect">
            <a:avLst/>
          </a:prstGeom>
        </p:spPr>
      </p:pic>
      <p:grpSp>
        <p:nvGrpSpPr>
          <p:cNvPr id="467" name="Group 466">
            <a:extLst>
              <a:ext uri="{FF2B5EF4-FFF2-40B4-BE49-F238E27FC236}">
                <a16:creationId xmlns:a16="http://schemas.microsoft.com/office/drawing/2014/main" id="{98E9E995-8B87-4DA9-B44B-146272320DAB}"/>
              </a:ext>
            </a:extLst>
          </p:cNvPr>
          <p:cNvGrpSpPr/>
          <p:nvPr/>
        </p:nvGrpSpPr>
        <p:grpSpPr>
          <a:xfrm>
            <a:off x="1365250" y="3292475"/>
            <a:ext cx="17207419" cy="1200329"/>
            <a:chOff x="1638981" y="3616146"/>
            <a:chExt cx="16002000" cy="1200329"/>
          </a:xfrm>
        </p:grpSpPr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1C941647-C431-442C-B2EE-9B49688B5952}"/>
                </a:ext>
              </a:extLst>
            </p:cNvPr>
            <p:cNvSpPr/>
            <p:nvPr/>
          </p:nvSpPr>
          <p:spPr>
            <a:xfrm>
              <a:off x="1638981" y="3616146"/>
              <a:ext cx="16002000" cy="1200329"/>
            </a:xfrm>
            <a:prstGeom prst="rect">
              <a:avLst/>
            </a:prstGeom>
            <a:solidFill>
              <a:srgbClr val="5DD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94565E19-2EC1-4A0D-875C-608EFA1701B3}"/>
                </a:ext>
              </a:extLst>
            </p:cNvPr>
            <p:cNvSpPr txBox="1"/>
            <p:nvPr/>
          </p:nvSpPr>
          <p:spPr>
            <a:xfrm>
              <a:off x="1638981" y="3616146"/>
              <a:ext cx="16002000" cy="120032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Rockwell" panose="02060603020205020403" pitchFamily="18" charset="0"/>
                </a:rPr>
                <a:t>U.S. eBook Sales to Surpass Printed Book Sales in 2017</a:t>
              </a:r>
            </a:p>
            <a:p>
              <a:pPr algn="ctr"/>
              <a:r>
                <a:rPr lang="en-US" sz="2800" dirty="0">
                  <a:solidFill>
                    <a:schemeClr val="bg1"/>
                  </a:solidFill>
                  <a:latin typeface="Rockwell" panose="02060603020205020403" pitchFamily="18" charset="0"/>
                </a:rPr>
                <a:t>Consumer book sales in the United States from 2008 to 2017 (in USD billions)</a:t>
              </a:r>
              <a:r>
                <a:rPr lang="en-US" sz="2800" dirty="0">
                  <a:latin typeface="Rockwell" panose="02060603020205020403" pitchFamily="18" charset="0"/>
                </a:rPr>
                <a:t> </a:t>
              </a:r>
              <a:endParaRPr lang="en-US" sz="3200" dirty="0">
                <a:latin typeface="Rockwell" panose="02060603020205020403" pitchFamily="18" charset="0"/>
              </a:endParaRPr>
            </a:p>
          </p:txBody>
        </p:sp>
      </p:grpSp>
      <p:sp>
        <p:nvSpPr>
          <p:cNvPr id="469" name="object 12">
            <a:extLst>
              <a:ext uri="{FF2B5EF4-FFF2-40B4-BE49-F238E27FC236}">
                <a16:creationId xmlns:a16="http://schemas.microsoft.com/office/drawing/2014/main" id="{8416C942-66AD-42AC-A904-4ACAD5740ADA}"/>
              </a:ext>
            </a:extLst>
          </p:cNvPr>
          <p:cNvSpPr txBox="1"/>
          <p:nvPr/>
        </p:nvSpPr>
        <p:spPr>
          <a:xfrm>
            <a:off x="1365250" y="9617075"/>
            <a:ext cx="16549462" cy="500202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5080">
              <a:lnSpc>
                <a:spcPts val="4120"/>
              </a:lnSpc>
              <a:spcBef>
                <a:spcPts val="265"/>
              </a:spcBef>
            </a:pPr>
            <a:r>
              <a:rPr lang="en-US" sz="2400" spc="-95" dirty="0">
                <a:latin typeface="Rockwell" panose="02060603020205020403" pitchFamily="18" charset="0"/>
                <a:cs typeface="DejaVu Sans"/>
              </a:rPr>
              <a:t>Source: PwC</a:t>
            </a:r>
            <a:endParaRPr sz="2400" dirty="0">
              <a:latin typeface="Rockwell" panose="02060603020205020403" pitchFamily="18" charset="0"/>
              <a:cs typeface="DejaVu Sans"/>
            </a:endParaRPr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1D46847D-CC7E-425F-AA54-B30A3290C04B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xfrm>
            <a:off x="1066945" y="2530475"/>
            <a:ext cx="5575590" cy="150489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114"/>
              </a:spcBef>
              <a:buNone/>
            </a:pPr>
            <a:r>
              <a:rPr lang="en-US" sz="5400" u="sng" dirty="0">
                <a:solidFill>
                  <a:schemeClr val="tx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1. Payment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solidFill>
                <a:schemeClr val="tx1"/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B4A1AE3-C4FF-4DAC-BAE3-FB0173A36A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250" y="690057"/>
            <a:ext cx="16933690" cy="1129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7250" spc="-470" dirty="0">
                <a:latin typeface="Rockwell" panose="02060603020205020403" pitchFamily="18" charset="0"/>
              </a:rPr>
              <a:t>Problems</a:t>
            </a:r>
            <a:endParaRPr sz="7250" dirty="0">
              <a:latin typeface="Rockwell" panose="02060603020205020403" pitchFamily="18" charset="0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6E5AAC2-EDE5-4E24-A83B-03C95A12F5B3}"/>
              </a:ext>
            </a:extLst>
          </p:cNvPr>
          <p:cNvSpPr txBox="1">
            <a:spLocks/>
          </p:cNvSpPr>
          <p:nvPr/>
        </p:nvSpPr>
        <p:spPr>
          <a:xfrm>
            <a:off x="1066945" y="9327857"/>
            <a:ext cx="6622905" cy="112274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2950" b="0" i="0" kern="1200">
                <a:solidFill>
                  <a:srgbClr val="191919"/>
                </a:solidFill>
                <a:latin typeface="Arial Black"/>
                <a:ea typeface="+mn-ea"/>
                <a:cs typeface="Arial Black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Rockwell" panose="02060603020205020403" pitchFamily="18" charset="0"/>
                <a:cs typeface="Arial" panose="020B0604020202020204" pitchFamily="34" charset="0"/>
              </a:rPr>
              <a:t>Most authors only get 6~10% royalty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Rockwell" panose="02060603020205020403" pitchFamily="18" charset="0"/>
                <a:cs typeface="Arial" panose="020B0604020202020204" pitchFamily="34" charset="0"/>
              </a:rPr>
              <a:t>Payment Schedule may run up to 1 year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Rockwell" panose="02060603020205020403" pitchFamily="18" charset="0"/>
                <a:cs typeface="Arial" panose="020B0604020202020204" pitchFamily="34" charset="0"/>
              </a:rPr>
              <a:t>Everyone get paid first before authors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FACE19F5-5F11-4246-A020-C241864AF48C}"/>
              </a:ext>
            </a:extLst>
          </p:cNvPr>
          <p:cNvSpPr txBox="1">
            <a:spLocks/>
          </p:cNvSpPr>
          <p:nvPr/>
        </p:nvSpPr>
        <p:spPr>
          <a:xfrm>
            <a:off x="7464497" y="2530475"/>
            <a:ext cx="5575590" cy="150489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2950" b="0" i="0" kern="1200">
                <a:solidFill>
                  <a:srgbClr val="191919"/>
                </a:solidFill>
                <a:latin typeface="Arial Black"/>
                <a:ea typeface="+mn-ea"/>
                <a:cs typeface="Arial Black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None/>
            </a:pPr>
            <a:r>
              <a:rPr lang="en-US" sz="5400" u="sng" dirty="0">
                <a:solidFill>
                  <a:schemeClr val="tx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2. Piracy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tx1"/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A6BDB70-4B7E-4D98-96ED-6C006A95AC22}"/>
              </a:ext>
            </a:extLst>
          </p:cNvPr>
          <p:cNvSpPr txBox="1">
            <a:spLocks/>
          </p:cNvSpPr>
          <p:nvPr/>
        </p:nvSpPr>
        <p:spPr>
          <a:xfrm>
            <a:off x="13862050" y="2530475"/>
            <a:ext cx="5575590" cy="150489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2950" b="0" i="0" kern="1200">
                <a:solidFill>
                  <a:srgbClr val="191919"/>
                </a:solidFill>
                <a:latin typeface="Arial Black"/>
                <a:ea typeface="+mn-ea"/>
                <a:cs typeface="Arial Black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14"/>
              </a:spcBef>
              <a:buFont typeface="Arial" panose="020B0604020202020204" pitchFamily="34" charset="0"/>
              <a:buNone/>
            </a:pPr>
            <a:r>
              <a:rPr lang="en-US" sz="5400" u="sng" dirty="0">
                <a:solidFill>
                  <a:schemeClr val="tx1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3. Centralization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>
              <a:solidFill>
                <a:schemeClr val="tx1"/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7A1C5391-F048-42DC-B9E3-3CCFD962B9E8}"/>
              </a:ext>
            </a:extLst>
          </p:cNvPr>
          <p:cNvSpPr txBox="1">
            <a:spLocks/>
          </p:cNvSpPr>
          <p:nvPr/>
        </p:nvSpPr>
        <p:spPr>
          <a:xfrm>
            <a:off x="7151135" y="4746636"/>
            <a:ext cx="6202314" cy="32566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2950" b="0" i="0" kern="1200">
                <a:solidFill>
                  <a:srgbClr val="191919"/>
                </a:solidFill>
                <a:latin typeface="Arial Black"/>
                <a:ea typeface="+mn-ea"/>
                <a:cs typeface="Arial Black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6000" b="1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9600" b="1" dirty="0">
                <a:solidFill>
                  <a:srgbClr val="FF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$3 </a:t>
            </a:r>
            <a:r>
              <a:rPr lang="en-US" sz="9600" b="1" dirty="0" err="1">
                <a:solidFill>
                  <a:srgbClr val="FF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Bil</a:t>
            </a:r>
            <a:endParaRPr lang="en-US" sz="9600" b="1" dirty="0">
              <a:solidFill>
                <a:srgbClr val="FF0000"/>
              </a:solidFill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dirty="0">
                <a:latin typeface="Rockwell" panose="02060603020205020403" pitchFamily="18" charset="0"/>
                <a:cs typeface="Arial" panose="020B0604020202020204" pitchFamily="34" charset="0"/>
              </a:rPr>
              <a:t>Estimated Loss of U.S. Market</a:t>
            </a:r>
            <a:endParaRPr lang="en-US" sz="6000" b="1" dirty="0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D80670A9-77CE-491A-866E-7288BBE1569F}"/>
              </a:ext>
            </a:extLst>
          </p:cNvPr>
          <p:cNvSpPr txBox="1">
            <a:spLocks/>
          </p:cNvSpPr>
          <p:nvPr/>
        </p:nvSpPr>
        <p:spPr>
          <a:xfrm>
            <a:off x="13371813" y="4746636"/>
            <a:ext cx="6202314" cy="368754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2950" b="0" i="0" kern="1200">
                <a:solidFill>
                  <a:srgbClr val="191919"/>
                </a:solidFill>
                <a:latin typeface="Arial Black"/>
                <a:ea typeface="+mn-ea"/>
                <a:cs typeface="Arial Black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6000" b="1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9600" b="1" dirty="0">
                <a:solidFill>
                  <a:srgbClr val="FF0000"/>
                </a:solidFill>
                <a:latin typeface="Rockwell" panose="02060603020205020403" pitchFamily="18" charset="0"/>
                <a:cs typeface="Arial" panose="020B0604020202020204" pitchFamily="34" charset="0"/>
              </a:rPr>
              <a:t>80%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800" dirty="0">
                <a:latin typeface="Rockwell" panose="02060603020205020403" pitchFamily="18" charset="0"/>
                <a:cs typeface="Arial" panose="020B0604020202020204" pitchFamily="34" charset="0"/>
              </a:rPr>
              <a:t>Market share of publishing controlled by Top 5 publishing houses</a:t>
            </a:r>
            <a:endParaRPr lang="en-US" sz="6000" b="1" dirty="0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AD1EB82-3A84-41C4-BB79-F5E16F3C7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970178"/>
              </p:ext>
            </p:extLst>
          </p:nvPr>
        </p:nvGraphicFramePr>
        <p:xfrm>
          <a:off x="666460" y="4035373"/>
          <a:ext cx="6484675" cy="4743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685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  <p:bldP spid="10" grpId="0"/>
      <p:bldP spid="11" grpId="0"/>
      <p:bldP spid="12" grpId="0"/>
      <p:bldP spid="13" grpId="0"/>
      <p:bldGraphic spid="1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BB4A1AE3-C4FF-4DAC-BAE3-FB0173A36A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5250" y="690057"/>
            <a:ext cx="16933690" cy="1129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250" spc="-470" dirty="0">
                <a:latin typeface="Rockwell" panose="02060603020205020403" pitchFamily="18" charset="0"/>
              </a:rPr>
              <a:t>Opportunity</a:t>
            </a:r>
            <a:endParaRPr sz="7250" dirty="0">
              <a:latin typeface="Rockwell" panose="02060603020205020403" pitchFamily="18" charset="0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CDC8C894-E88B-41BE-833A-B0DB926D5BBA}"/>
              </a:ext>
            </a:extLst>
          </p:cNvPr>
          <p:cNvSpPr txBox="1"/>
          <p:nvPr/>
        </p:nvSpPr>
        <p:spPr>
          <a:xfrm>
            <a:off x="1557364" y="2006627"/>
            <a:ext cx="16549462" cy="64395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5080">
              <a:lnSpc>
                <a:spcPts val="4120"/>
              </a:lnSpc>
              <a:spcBef>
                <a:spcPts val="265"/>
              </a:spcBef>
            </a:pPr>
            <a:r>
              <a:rPr lang="en-US" altLang="zh-CN" sz="3450" spc="-95" dirty="0">
                <a:latin typeface="Rockwell" panose="02060603020205020403" pitchFamily="18" charset="0"/>
                <a:cs typeface="DejaVu Sans"/>
              </a:rPr>
              <a:t>Projected global E-book market by 2024 reach </a:t>
            </a:r>
            <a:r>
              <a:rPr lang="en-US" altLang="zh-CN" sz="7200" b="1" spc="-95" dirty="0">
                <a:solidFill>
                  <a:srgbClr val="FF0000"/>
                </a:solidFill>
                <a:latin typeface="Rockwell" panose="02060603020205020403" pitchFamily="18" charset="0"/>
                <a:cs typeface="DejaVu Sans"/>
              </a:rPr>
              <a:t>USD $29.43 </a:t>
            </a:r>
            <a:r>
              <a:rPr lang="en-US" altLang="zh-CN" sz="7200" b="1" spc="-95" dirty="0" err="1">
                <a:solidFill>
                  <a:srgbClr val="FF0000"/>
                </a:solidFill>
                <a:latin typeface="Rockwell" panose="02060603020205020403" pitchFamily="18" charset="0"/>
                <a:cs typeface="DejaVu Sans"/>
              </a:rPr>
              <a:t>Bil</a:t>
            </a:r>
            <a:endParaRPr sz="3450" b="1" dirty="0">
              <a:solidFill>
                <a:srgbClr val="FF0000"/>
              </a:solidFill>
              <a:latin typeface="Rockwell" panose="02060603020205020403" pitchFamily="18" charset="0"/>
              <a:cs typeface="DejaVu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3A6B5-E40C-4449-9228-3FDC718DC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795"/>
          <a:stretch/>
        </p:blipFill>
        <p:spPr>
          <a:xfrm>
            <a:off x="603250" y="9083675"/>
            <a:ext cx="5562600" cy="1463675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6797122-2E77-474B-BA07-E810828C0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8228670"/>
              </p:ext>
            </p:extLst>
          </p:nvPr>
        </p:nvGraphicFramePr>
        <p:xfrm>
          <a:off x="2584450" y="3021159"/>
          <a:ext cx="7924800" cy="6236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object 4">
            <a:extLst>
              <a:ext uri="{FF2B5EF4-FFF2-40B4-BE49-F238E27FC236}">
                <a16:creationId xmlns:a16="http://schemas.microsoft.com/office/drawing/2014/main" id="{E49F6AF7-E25C-48D6-932B-570853EB18E5}"/>
              </a:ext>
            </a:extLst>
          </p:cNvPr>
          <p:cNvSpPr txBox="1">
            <a:spLocks/>
          </p:cNvSpPr>
          <p:nvPr/>
        </p:nvSpPr>
        <p:spPr>
          <a:xfrm>
            <a:off x="12109450" y="3208172"/>
            <a:ext cx="7772400" cy="46929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2950" b="0" i="0" kern="1200">
                <a:solidFill>
                  <a:srgbClr val="191919"/>
                </a:solidFill>
                <a:latin typeface="Arial Black"/>
                <a:ea typeface="+mn-ea"/>
                <a:cs typeface="Arial Black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3200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Rockwell" panose="02060603020205020403" pitchFamily="18" charset="0"/>
              </a:rPr>
              <a:t>The growth would be driven by: 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Rockwell" panose="02060603020205020403" pitchFamily="18" charset="0"/>
              </a:rPr>
              <a:t>Technology advancement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Rockwell" panose="02060603020205020403" pitchFamily="18" charset="0"/>
              </a:rPr>
              <a:t>Rising education youth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Rockwell" panose="02060603020205020403" pitchFamily="18" charset="0"/>
              </a:rPr>
              <a:t>Increasing smart device penetration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Rockwell" panose="02060603020205020403" pitchFamily="18" charset="0"/>
              </a:rPr>
              <a:t>Government policies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Rockwell" panose="02060603020205020403" pitchFamily="18" charset="0"/>
              </a:rPr>
              <a:t>Free e-Book reader application</a:t>
            </a:r>
            <a:endParaRPr lang="en-US" sz="3200" dirty="0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F962DA-AE18-4443-848B-D3D78F7E4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49" b="38020"/>
          <a:stretch/>
        </p:blipFill>
        <p:spPr>
          <a:xfrm>
            <a:off x="5403850" y="9395274"/>
            <a:ext cx="5562600" cy="10201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C537C-1E31-4CE5-B951-89AB1EBE5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14"/>
          <a:stretch/>
        </p:blipFill>
        <p:spPr>
          <a:xfrm>
            <a:off x="9213850" y="9240408"/>
            <a:ext cx="5562600" cy="14747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8AF72BB-E27E-4E20-824B-27F1901F54A8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26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340978-1E4C-48B6-AA15-31AC8BF6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6" y="0"/>
            <a:ext cx="20105512" cy="11309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45324F-30D3-486F-BEF1-E2DB566F71A7}"/>
              </a:ext>
            </a:extLst>
          </p:cNvPr>
          <p:cNvSpPr/>
          <p:nvPr/>
        </p:nvSpPr>
        <p:spPr>
          <a:xfrm>
            <a:off x="0" y="-1251"/>
            <a:ext cx="20298641" cy="11310601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291F3-54A6-4784-AC0D-794FC8835D21}"/>
              </a:ext>
            </a:extLst>
          </p:cNvPr>
          <p:cNvSpPr txBox="1"/>
          <p:nvPr/>
        </p:nvSpPr>
        <p:spPr>
          <a:xfrm>
            <a:off x="2719820" y="3521075"/>
            <a:ext cx="1485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ockwell" panose="02060603020205020403" pitchFamily="18" charset="0"/>
              </a:rPr>
              <a:t>Introducing</a:t>
            </a:r>
          </a:p>
          <a:p>
            <a:endParaRPr lang="en-US" sz="9600" dirty="0">
              <a:solidFill>
                <a:schemeClr val="bg1"/>
              </a:solidFill>
            </a:endParaRPr>
          </a:p>
          <a:p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089B5-BA76-4C98-9960-6EC87DFA7181}"/>
              </a:ext>
            </a:extLst>
          </p:cNvPr>
          <p:cNvSpPr txBox="1"/>
          <p:nvPr/>
        </p:nvSpPr>
        <p:spPr>
          <a:xfrm>
            <a:off x="4260850" y="5045075"/>
            <a:ext cx="14859000" cy="7448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BOOK</a:t>
            </a:r>
            <a:r>
              <a:rPr lang="en-US" sz="15000" dirty="0">
                <a:solidFill>
                  <a:schemeClr val="bg1"/>
                </a:solidFill>
                <a:latin typeface="Rockwell" panose="02060603020205020403" pitchFamily="18" charset="0"/>
              </a:rPr>
              <a:t>CHAIN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9600" dirty="0">
              <a:solidFill>
                <a:schemeClr val="bg1"/>
              </a:solidFill>
            </a:endParaRPr>
          </a:p>
          <a:p>
            <a:endParaRPr lang="en-US" sz="9600" dirty="0">
              <a:solidFill>
                <a:schemeClr val="bg1"/>
              </a:solidFill>
            </a:endParaRPr>
          </a:p>
          <a:p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17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5250" y="690057"/>
            <a:ext cx="16933690" cy="1129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250" spc="-470" dirty="0" err="1">
                <a:latin typeface="Rockwell" panose="02060603020205020403" pitchFamily="18" charset="0"/>
              </a:rPr>
              <a:t>BookChain</a:t>
            </a:r>
            <a:r>
              <a:rPr lang="en-US" sz="7250" spc="-470" dirty="0">
                <a:latin typeface="Rockwell" panose="02060603020205020403" pitchFamily="18" charset="0"/>
              </a:rPr>
              <a:t> Protocol</a:t>
            </a:r>
            <a:endParaRPr sz="7250" dirty="0">
              <a:latin typeface="Rockwell" panose="02060603020205020403" pitchFamily="18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7364" y="2006627"/>
            <a:ext cx="16549462" cy="55976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5080">
              <a:lnSpc>
                <a:spcPts val="4120"/>
              </a:lnSpc>
              <a:spcBef>
                <a:spcPts val="265"/>
              </a:spcBef>
            </a:pPr>
            <a:r>
              <a:rPr lang="en-US" sz="3450" spc="-95" dirty="0">
                <a:latin typeface="Rockwell" panose="02060603020205020403" pitchFamily="18" charset="0"/>
                <a:cs typeface="DejaVu Sans"/>
              </a:rPr>
              <a:t>Solves endemic publishing problems &amp; usability for authors and readers</a:t>
            </a:r>
            <a:endParaRPr sz="3450" dirty="0">
              <a:latin typeface="Rockwell" panose="02060603020205020403" pitchFamily="18" charset="0"/>
              <a:cs typeface="DejaVu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B6709-1760-4065-BF96-CB15498453D7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180B2562-2381-44BA-988B-0B8802F8F850}"/>
              </a:ext>
            </a:extLst>
          </p:cNvPr>
          <p:cNvSpPr txBox="1">
            <a:spLocks/>
          </p:cNvSpPr>
          <p:nvPr/>
        </p:nvSpPr>
        <p:spPr>
          <a:xfrm>
            <a:off x="6198630" y="3499185"/>
            <a:ext cx="7772400" cy="120481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 marL="376961" indent="-376961" algn="l" defTabSz="1507846" rtl="0" eaLnBrk="1" latinLnBrk="0" hangingPunct="1">
              <a:lnSpc>
                <a:spcPct val="90000"/>
              </a:lnSpc>
              <a:spcBef>
                <a:spcPts val="1649"/>
              </a:spcBef>
              <a:buFont typeface="Arial" panose="020B0604020202020204" pitchFamily="34" charset="0"/>
              <a:buChar char="•"/>
              <a:defRPr sz="2950" b="0" i="0" kern="1200">
                <a:solidFill>
                  <a:srgbClr val="191919"/>
                </a:solidFill>
                <a:latin typeface="Arial Black"/>
                <a:ea typeface="+mn-ea"/>
                <a:cs typeface="Arial Black"/>
              </a:defRPr>
            </a:lvl1pPr>
            <a:lvl2pPr marL="113088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9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84807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32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38730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92653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146575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900498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54421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08344" indent="-376961" algn="l" defTabSz="1507846" rtl="0" eaLnBrk="1" latinLnBrk="0" hangingPunct="1">
              <a:lnSpc>
                <a:spcPct val="90000"/>
              </a:lnSpc>
              <a:spcBef>
                <a:spcPts val="824"/>
              </a:spcBef>
              <a:buFont typeface="Arial" panose="020B0604020202020204" pitchFamily="34" charset="0"/>
              <a:buChar char="•"/>
              <a:defRPr sz="29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3200" dirty="0">
              <a:latin typeface="Rockwell" panose="02060603020205020403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Rockwell" panose="02060603020205020403" pitchFamily="18" charset="0"/>
              </a:rPr>
              <a:t>1. </a:t>
            </a:r>
            <a:endParaRPr lang="en-US" sz="3200" dirty="0">
              <a:latin typeface="Rockwell" panose="02060603020205020403" pitchFamily="18" charset="0"/>
              <a:cs typeface="Arial" panose="020B0604020202020204" pitchFamily="34" charset="0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22F13C3A-70F8-4601-B7E8-9852B925D60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75264" y="3825875"/>
            <a:ext cx="17339786" cy="5892447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086485" indent="-753745">
              <a:lnSpc>
                <a:spcPct val="100000"/>
              </a:lnSpc>
              <a:spcBef>
                <a:spcPts val="1065"/>
              </a:spcBef>
              <a:buAutoNum type="arabicPeriod"/>
              <a:tabLst>
                <a:tab pos="1087120" algn="l"/>
                <a:tab pos="1087755" algn="l"/>
              </a:tabLst>
            </a:pPr>
            <a:r>
              <a:rPr lang="en-US" spc="-280" dirty="0">
                <a:latin typeface="Rockwell" panose="02060603020205020403" pitchFamily="18" charset="0"/>
              </a:rPr>
              <a:t>Transparent and immediate rewards to authors</a:t>
            </a:r>
            <a:endParaRPr spc="-204" dirty="0">
              <a:latin typeface="Rockwell" panose="02060603020205020403" pitchFamily="18" charset="0"/>
            </a:endParaRPr>
          </a:p>
          <a:p>
            <a:pPr marL="1086485" indent="-753745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1087755" algn="l"/>
              </a:tabLst>
            </a:pPr>
            <a:r>
              <a:rPr lang="en-US" spc="-250" dirty="0">
                <a:latin typeface="Rockwell" panose="02060603020205020403" pitchFamily="18" charset="0"/>
              </a:rPr>
              <a:t>Multi-dimensional  copyright protection to avoid piracy</a:t>
            </a:r>
          </a:p>
          <a:p>
            <a:pPr marL="1086485" indent="-753745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1087755" algn="l"/>
              </a:tabLst>
            </a:pPr>
            <a:r>
              <a:rPr lang="en-US" spc="-250" dirty="0">
                <a:latin typeface="Rockwell" panose="02060603020205020403" pitchFamily="18" charset="0"/>
              </a:rPr>
              <a:t>Incentivization of content creation</a:t>
            </a:r>
          </a:p>
          <a:p>
            <a:pPr marL="1086485" indent="-753745">
              <a:lnSpc>
                <a:spcPct val="100000"/>
              </a:lnSpc>
              <a:spcBef>
                <a:spcPts val="969"/>
              </a:spcBef>
              <a:buFont typeface="Arial" panose="020B0604020202020204" pitchFamily="34" charset="0"/>
              <a:buAutoNum type="arabicPeriod"/>
              <a:tabLst>
                <a:tab pos="1087755" algn="l"/>
              </a:tabLst>
            </a:pPr>
            <a:r>
              <a:rPr lang="en-US" spc="-280" dirty="0">
                <a:latin typeface="Rockwell" panose="02060603020205020403" pitchFamily="18" charset="0"/>
              </a:rPr>
              <a:t>Verifiable &amp; portable files for readers to use at their choice</a:t>
            </a:r>
          </a:p>
          <a:p>
            <a:pPr marL="1086485" indent="-753745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1087755" algn="l"/>
              </a:tabLst>
            </a:pPr>
            <a:endParaRPr lang="en-US" spc="-250" dirty="0">
              <a:latin typeface="Rockwell" panose="02060603020205020403" pitchFamily="18" charset="0"/>
            </a:endParaRPr>
          </a:p>
          <a:p>
            <a:pPr marL="1086485" indent="-753745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1087755" algn="l"/>
              </a:tabLst>
            </a:pPr>
            <a:endParaRPr lang="en-US" spc="-250" dirty="0">
              <a:latin typeface="Rockwell" panose="02060603020205020403" pitchFamily="18" charset="0"/>
            </a:endParaRPr>
          </a:p>
          <a:p>
            <a:pPr marL="1086485" indent="-753745">
              <a:lnSpc>
                <a:spcPct val="100000"/>
              </a:lnSpc>
              <a:spcBef>
                <a:spcPts val="969"/>
              </a:spcBef>
              <a:buAutoNum type="arabicPeriod"/>
              <a:tabLst>
                <a:tab pos="1087755" algn="l"/>
              </a:tabLst>
            </a:pPr>
            <a:endParaRPr lang="en-US" spc="-25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22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145" y="762982"/>
            <a:ext cx="14398625" cy="11300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5" dirty="0">
                <a:latin typeface="Rockwell" panose="02060603020205020403" pitchFamily="18" charset="0"/>
              </a:rPr>
              <a:t>Three </a:t>
            </a:r>
            <a:r>
              <a:rPr spc="-380" dirty="0">
                <a:latin typeface="Rockwell" panose="02060603020205020403" pitchFamily="18" charset="0"/>
              </a:rPr>
              <a:t>Pillars </a:t>
            </a:r>
            <a:r>
              <a:rPr spc="-45" dirty="0">
                <a:latin typeface="Rockwell" panose="02060603020205020403" pitchFamily="18" charset="0"/>
              </a:rPr>
              <a:t>of </a:t>
            </a:r>
            <a:r>
              <a:rPr lang="en-US" spc="-45" dirty="0" err="1">
                <a:latin typeface="Rockwell" panose="02060603020205020403" pitchFamily="18" charset="0"/>
              </a:rPr>
              <a:t>BookChain</a:t>
            </a:r>
            <a:r>
              <a:rPr lang="en-US" spc="-45" dirty="0">
                <a:latin typeface="Rockwell" panose="02060603020205020403" pitchFamily="18" charset="0"/>
              </a:rPr>
              <a:t> </a:t>
            </a:r>
            <a:r>
              <a:rPr spc="-225" dirty="0">
                <a:latin typeface="Rockwell" panose="02060603020205020403" pitchFamily="18" charset="0"/>
              </a:rPr>
              <a:t>Protocol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48870" y="2945122"/>
            <a:ext cx="5664083" cy="280781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lang="en-US" sz="6000" u="sng" spc="-200" dirty="0">
                <a:solidFill>
                  <a:srgbClr val="191919"/>
                </a:solidFill>
                <a:latin typeface="Rockwell" panose="02060603020205020403" pitchFamily="18" charset="0"/>
                <a:cs typeface="Arial Black"/>
              </a:rPr>
              <a:t>Efficiency</a:t>
            </a:r>
          </a:p>
          <a:p>
            <a:pPr marL="12065" marR="5080" indent="-12065" algn="ctr">
              <a:lnSpc>
                <a:spcPct val="101000"/>
              </a:lnSpc>
              <a:spcBef>
                <a:spcPts val="1220"/>
              </a:spcBef>
            </a:pPr>
            <a:r>
              <a:rPr lang="en-US" sz="2800" spc="-11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A marketplace that allow frictionless content distribution between both authors (to publish) and readers (to purchase)</a:t>
            </a:r>
            <a:endParaRPr sz="2800" dirty="0">
              <a:latin typeface="Rockwell" panose="02060603020205020403" pitchFamily="18" charset="0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3703" y="3142132"/>
            <a:ext cx="5526020" cy="237263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lang="en-US" sz="6000" u="sng" spc="-204" dirty="0">
                <a:solidFill>
                  <a:srgbClr val="191919"/>
                </a:solidFill>
                <a:latin typeface="Rockwell" panose="02060603020205020403" pitchFamily="18" charset="0"/>
                <a:cs typeface="Arial Black"/>
              </a:rPr>
              <a:t>Protection</a:t>
            </a:r>
          </a:p>
          <a:p>
            <a:pPr marL="12700" marR="5080" indent="-12700" algn="ctr">
              <a:lnSpc>
                <a:spcPct val="101000"/>
              </a:lnSpc>
              <a:spcBef>
                <a:spcPts val="1220"/>
              </a:spcBef>
            </a:pPr>
            <a:r>
              <a:rPr lang="en-US" sz="2800" spc="-114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Provide multi-dimensional copyright choices for authors to have full control of their works</a:t>
            </a:r>
            <a:endParaRPr sz="2800" dirty="0">
              <a:latin typeface="Rockwell" panose="02060603020205020403" pitchFamily="18" charset="0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5230" y="3112380"/>
            <a:ext cx="4909019" cy="18126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14"/>
              </a:spcBef>
            </a:pPr>
            <a:r>
              <a:rPr lang="en-US" sz="6000" u="sng" spc="-195" dirty="0">
                <a:latin typeface="Rockwell" panose="02060603020205020403" pitchFamily="18" charset="0"/>
                <a:cs typeface="Arial Black"/>
              </a:rPr>
              <a:t>Economics</a:t>
            </a:r>
          </a:p>
          <a:p>
            <a:pPr marR="3810" algn="ctr">
              <a:lnSpc>
                <a:spcPct val="100000"/>
              </a:lnSpc>
              <a:spcBef>
                <a:spcPts val="114"/>
              </a:spcBef>
            </a:pPr>
            <a:r>
              <a:rPr lang="en-US" sz="2800" spc="-195" dirty="0">
                <a:latin typeface="Rockwell" panose="02060603020205020403" pitchFamily="18" charset="0"/>
                <a:cs typeface="Arial Black"/>
              </a:rPr>
              <a:t>Authors will be paid immediately without losing control to publishers </a:t>
            </a:r>
            <a:endParaRPr sz="2800" dirty="0">
              <a:latin typeface="Rockwell" panose="02060603020205020403" pitchFamily="18" charset="0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2049" y="8471753"/>
            <a:ext cx="45719" cy="439119"/>
          </a:xfrm>
          <a:custGeom>
            <a:avLst/>
            <a:gdLst/>
            <a:ahLst/>
            <a:cxnLst/>
            <a:rect l="l" t="t" r="r" b="b"/>
            <a:pathLst>
              <a:path h="985520">
                <a:moveTo>
                  <a:pt x="0" y="0"/>
                </a:moveTo>
                <a:lnTo>
                  <a:pt x="0" y="985315"/>
                </a:lnTo>
              </a:path>
            </a:pathLst>
          </a:custGeom>
          <a:ln w="837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88704" y="8852753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0"/>
                </a:lnTo>
                <a:lnTo>
                  <a:pt x="163345" y="326681"/>
                </a:lnTo>
                <a:lnTo>
                  <a:pt x="326691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2336" y="6247110"/>
            <a:ext cx="0" cy="628015"/>
          </a:xfrm>
          <a:custGeom>
            <a:avLst/>
            <a:gdLst/>
            <a:ahLst/>
            <a:cxnLst/>
            <a:rect l="l" t="t" r="r" b="b"/>
            <a:pathLst>
              <a:path h="628014">
                <a:moveTo>
                  <a:pt x="0" y="0"/>
                </a:moveTo>
                <a:lnTo>
                  <a:pt x="0" y="627617"/>
                </a:lnTo>
              </a:path>
            </a:pathLst>
          </a:custGeom>
          <a:ln w="104708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021710" y="6247110"/>
            <a:ext cx="0" cy="628015"/>
          </a:xfrm>
          <a:custGeom>
            <a:avLst/>
            <a:gdLst/>
            <a:ahLst/>
            <a:cxnLst/>
            <a:rect l="l" t="t" r="r" b="b"/>
            <a:pathLst>
              <a:path h="628014">
                <a:moveTo>
                  <a:pt x="0" y="0"/>
                </a:moveTo>
                <a:lnTo>
                  <a:pt x="0" y="627617"/>
                </a:lnTo>
              </a:path>
            </a:pathLst>
          </a:custGeom>
          <a:ln w="837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93933" y="6823134"/>
            <a:ext cx="5928360" cy="0"/>
          </a:xfrm>
          <a:custGeom>
            <a:avLst/>
            <a:gdLst/>
            <a:ahLst/>
            <a:cxnLst/>
            <a:rect l="l" t="t" r="r" b="b"/>
            <a:pathLst>
              <a:path w="5928359">
                <a:moveTo>
                  <a:pt x="0" y="0"/>
                </a:moveTo>
                <a:lnTo>
                  <a:pt x="5927819" y="0"/>
                </a:lnTo>
              </a:path>
            </a:pathLst>
          </a:custGeom>
          <a:ln w="837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82326" y="6823134"/>
            <a:ext cx="5928360" cy="0"/>
          </a:xfrm>
          <a:custGeom>
            <a:avLst/>
            <a:gdLst/>
            <a:ahLst/>
            <a:cxnLst/>
            <a:rect l="l" t="t" r="r" b="b"/>
            <a:pathLst>
              <a:path w="5928359">
                <a:moveTo>
                  <a:pt x="0" y="0"/>
                </a:moveTo>
                <a:lnTo>
                  <a:pt x="5927840" y="0"/>
                </a:lnTo>
              </a:path>
            </a:pathLst>
          </a:custGeom>
          <a:ln w="837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52050" y="6188075"/>
            <a:ext cx="0" cy="985519"/>
          </a:xfrm>
          <a:custGeom>
            <a:avLst/>
            <a:gdLst/>
            <a:ahLst/>
            <a:cxnLst/>
            <a:rect l="l" t="t" r="r" b="b"/>
            <a:pathLst>
              <a:path h="985520">
                <a:moveTo>
                  <a:pt x="0" y="0"/>
                </a:moveTo>
                <a:lnTo>
                  <a:pt x="0" y="985315"/>
                </a:lnTo>
              </a:path>
            </a:pathLst>
          </a:custGeom>
          <a:ln w="83767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88704" y="7131501"/>
            <a:ext cx="327025" cy="327025"/>
          </a:xfrm>
          <a:custGeom>
            <a:avLst/>
            <a:gdLst/>
            <a:ahLst/>
            <a:cxnLst/>
            <a:rect l="l" t="t" r="r" b="b"/>
            <a:pathLst>
              <a:path w="327025" h="327025">
                <a:moveTo>
                  <a:pt x="326691" y="0"/>
                </a:moveTo>
                <a:lnTo>
                  <a:pt x="0" y="0"/>
                </a:lnTo>
                <a:lnTo>
                  <a:pt x="163345" y="326691"/>
                </a:lnTo>
                <a:lnTo>
                  <a:pt x="326691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55640" y="7424638"/>
            <a:ext cx="6793230" cy="1047115"/>
          </a:xfrm>
          <a:custGeom>
            <a:avLst/>
            <a:gdLst/>
            <a:ahLst/>
            <a:cxnLst/>
            <a:rect l="l" t="t" r="r" b="b"/>
            <a:pathLst>
              <a:path w="6793230" h="1047115">
                <a:moveTo>
                  <a:pt x="6552753" y="0"/>
                </a:moveTo>
                <a:lnTo>
                  <a:pt x="241165" y="0"/>
                </a:lnTo>
                <a:lnTo>
                  <a:pt x="194711" y="183"/>
                </a:lnTo>
                <a:lnTo>
                  <a:pt x="127203" y="4965"/>
                </a:lnTo>
                <a:lnTo>
                  <a:pt x="70466" y="25953"/>
                </a:lnTo>
                <a:lnTo>
                  <a:pt x="25951" y="70470"/>
                </a:lnTo>
                <a:lnTo>
                  <a:pt x="4963" y="127203"/>
                </a:lnTo>
                <a:lnTo>
                  <a:pt x="183" y="194260"/>
                </a:lnTo>
                <a:lnTo>
                  <a:pt x="0" y="240097"/>
                </a:lnTo>
                <a:lnTo>
                  <a:pt x="4" y="806991"/>
                </a:lnTo>
                <a:lnTo>
                  <a:pt x="183" y="852377"/>
                </a:lnTo>
                <a:lnTo>
                  <a:pt x="4969" y="919905"/>
                </a:lnTo>
                <a:lnTo>
                  <a:pt x="25951" y="976626"/>
                </a:lnTo>
                <a:lnTo>
                  <a:pt x="70466" y="1021141"/>
                </a:lnTo>
                <a:lnTo>
                  <a:pt x="127187" y="1042127"/>
                </a:lnTo>
                <a:lnTo>
                  <a:pt x="194260" y="1046904"/>
                </a:lnTo>
                <a:lnTo>
                  <a:pt x="240097" y="1047088"/>
                </a:lnTo>
                <a:lnTo>
                  <a:pt x="6551706" y="1047088"/>
                </a:lnTo>
                <a:lnTo>
                  <a:pt x="6598126" y="1046904"/>
                </a:lnTo>
                <a:lnTo>
                  <a:pt x="6665601" y="1042127"/>
                </a:lnTo>
                <a:lnTo>
                  <a:pt x="6722355" y="1021141"/>
                </a:lnTo>
                <a:lnTo>
                  <a:pt x="6766856" y="976626"/>
                </a:lnTo>
                <a:lnTo>
                  <a:pt x="6787861" y="919889"/>
                </a:lnTo>
                <a:lnTo>
                  <a:pt x="6792665" y="852828"/>
                </a:lnTo>
                <a:lnTo>
                  <a:pt x="6792850" y="806991"/>
                </a:lnTo>
                <a:lnTo>
                  <a:pt x="6792846" y="240097"/>
                </a:lnTo>
                <a:lnTo>
                  <a:pt x="6792665" y="194711"/>
                </a:lnTo>
                <a:lnTo>
                  <a:pt x="6787855" y="127187"/>
                </a:lnTo>
                <a:lnTo>
                  <a:pt x="6766856" y="70470"/>
                </a:lnTo>
                <a:lnTo>
                  <a:pt x="6722355" y="25953"/>
                </a:lnTo>
                <a:lnTo>
                  <a:pt x="6665618" y="4965"/>
                </a:lnTo>
                <a:lnTo>
                  <a:pt x="6635067" y="1471"/>
                </a:lnTo>
                <a:lnTo>
                  <a:pt x="6598568" y="183"/>
                </a:lnTo>
                <a:lnTo>
                  <a:pt x="6552753" y="0"/>
                </a:lnTo>
                <a:close/>
              </a:path>
            </a:pathLst>
          </a:custGeom>
          <a:solidFill>
            <a:srgbClr val="E27501"/>
          </a:solidFill>
        </p:spPr>
        <p:txBody>
          <a:bodyPr wrap="square" lIns="0" tIns="0" rIns="0" bIns="0" rtlCol="0"/>
          <a:lstStyle/>
          <a:p>
            <a:endParaRPr>
              <a:latin typeface="Rockwell" panose="02060603020205020403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21628" y="7635875"/>
            <a:ext cx="526415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105"/>
              </a:spcBef>
            </a:pPr>
            <a:r>
              <a:rPr lang="en-US" sz="4800" spc="-150" dirty="0" err="1">
                <a:solidFill>
                  <a:srgbClr val="FFFFFF"/>
                </a:solidFill>
                <a:latin typeface="Rockwell" panose="02060603020205020403" pitchFamily="18" charset="0"/>
                <a:cs typeface="Arial Black"/>
              </a:rPr>
              <a:t>BookChain</a:t>
            </a:r>
            <a:r>
              <a:rPr lang="en-US" sz="4800" spc="-150" dirty="0">
                <a:solidFill>
                  <a:srgbClr val="FFFFFF"/>
                </a:solidFill>
                <a:latin typeface="Rockwell" panose="02060603020205020403" pitchFamily="18" charset="0"/>
                <a:cs typeface="Arial Black"/>
              </a:rPr>
              <a:t> </a:t>
            </a:r>
            <a:r>
              <a:rPr sz="4800" spc="-150" dirty="0">
                <a:solidFill>
                  <a:srgbClr val="FFFFFF"/>
                </a:solidFill>
                <a:latin typeface="Rockwell" panose="02060603020205020403" pitchFamily="18" charset="0"/>
                <a:cs typeface="Arial Black"/>
              </a:rPr>
              <a:t>Protocol</a:t>
            </a:r>
            <a:endParaRPr sz="4800" spc="-150" dirty="0">
              <a:latin typeface="Rockwell" panose="02060603020205020403" pitchFamily="18" charset="0"/>
              <a:cs typeface="Arial Black"/>
            </a:endParaRP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AD409090-1D01-4EF9-B4EF-9E33513788F1}"/>
              </a:ext>
            </a:extLst>
          </p:cNvPr>
          <p:cNvSpPr txBox="1"/>
          <p:nvPr/>
        </p:nvSpPr>
        <p:spPr>
          <a:xfrm>
            <a:off x="4870450" y="9166143"/>
            <a:ext cx="10290320" cy="7534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lang="en-US" sz="4800" spc="-200" dirty="0">
                <a:solidFill>
                  <a:srgbClr val="191919"/>
                </a:solidFill>
                <a:latin typeface="Rockwell" panose="02060603020205020403" pitchFamily="18" charset="0"/>
                <a:cs typeface="DejaVu Sans"/>
              </a:rPr>
              <a:t>Decentralized Trusted Network</a:t>
            </a:r>
            <a:endParaRPr sz="4800" dirty="0">
              <a:latin typeface="Rockwell" panose="02060603020205020403" pitchFamily="18" charset="0"/>
              <a:cs typeface="DejaVu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5F945C-D518-476A-B10C-D73CB8680E43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03E2A4-05D4-4251-A22F-BEBA9577F878}"/>
              </a:ext>
            </a:extLst>
          </p:cNvPr>
          <p:cNvSpPr/>
          <p:nvPr/>
        </p:nvSpPr>
        <p:spPr>
          <a:xfrm>
            <a:off x="7270136" y="5908020"/>
            <a:ext cx="11108702" cy="4473870"/>
          </a:xfrm>
          <a:prstGeom prst="roundRect">
            <a:avLst>
              <a:gd name="adj" fmla="val 8626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90E6D01-1BD9-409E-98C1-DC09276CC8D1}"/>
              </a:ext>
            </a:extLst>
          </p:cNvPr>
          <p:cNvCxnSpPr>
            <a:cxnSpLocks/>
          </p:cNvCxnSpPr>
          <p:nvPr/>
        </p:nvCxnSpPr>
        <p:spPr>
          <a:xfrm>
            <a:off x="13611241" y="4555077"/>
            <a:ext cx="37486" cy="332871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145" y="762982"/>
            <a:ext cx="17422495" cy="11300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320" dirty="0">
                <a:latin typeface="Rockwell" panose="02060603020205020403" pitchFamily="18" charset="0"/>
              </a:rPr>
              <a:t>Authors – Secured Uploaded to </a:t>
            </a:r>
            <a:r>
              <a:rPr lang="en-US" spc="-320" dirty="0" err="1">
                <a:latin typeface="Rockwell" panose="02060603020205020403" pitchFamily="18" charset="0"/>
              </a:rPr>
              <a:t>BookChain</a:t>
            </a:r>
            <a:endParaRPr spc="-459" dirty="0">
              <a:latin typeface="Rockwell" panose="02060603020205020403" pitchFamily="18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EB188C8-78F9-4E19-BCB2-DA0492B02436}"/>
              </a:ext>
            </a:extLst>
          </p:cNvPr>
          <p:cNvSpPr/>
          <p:nvPr/>
        </p:nvSpPr>
        <p:spPr>
          <a:xfrm>
            <a:off x="32780" y="10619292"/>
            <a:ext cx="20104100" cy="710051"/>
          </a:xfrm>
          <a:prstGeom prst="rect">
            <a:avLst/>
          </a:prstGeom>
          <a:gradFill flip="none" rotWithShape="1">
            <a:gsLst>
              <a:gs pos="9000">
                <a:srgbClr val="FF6600"/>
              </a:gs>
              <a:gs pos="100000">
                <a:schemeClr val="bg1"/>
              </a:gs>
              <a:gs pos="100000">
                <a:srgbClr val="5DD5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C89B9-6134-4352-9100-159F3F912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7473950"/>
            <a:ext cx="2143125" cy="2143125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5804AB8-6FBA-4B44-B073-BE476F6C1251}"/>
              </a:ext>
            </a:extLst>
          </p:cNvPr>
          <p:cNvCxnSpPr>
            <a:cxnSpLocks/>
          </p:cNvCxnSpPr>
          <p:nvPr/>
        </p:nvCxnSpPr>
        <p:spPr>
          <a:xfrm>
            <a:off x="2508250" y="8537941"/>
            <a:ext cx="2057400" cy="757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F8C8CD-EABF-4F34-B0A0-7C3D7FABD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84450" y="6589380"/>
            <a:ext cx="1688984" cy="1758627"/>
          </a:xfrm>
          <a:prstGeom prst="rect">
            <a:avLst/>
          </a:prstGeom>
        </p:spPr>
      </p:pic>
      <p:pic>
        <p:nvPicPr>
          <p:cNvPr id="80" name="Graphic 79" descr="Books">
            <a:extLst>
              <a:ext uri="{FF2B5EF4-FFF2-40B4-BE49-F238E27FC236}">
                <a16:creationId xmlns:a16="http://schemas.microsoft.com/office/drawing/2014/main" id="{F332FB96-C522-453C-8062-8970E63EB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3628" y="3733452"/>
            <a:ext cx="914400" cy="914400"/>
          </a:xfrm>
          <a:prstGeom prst="rect">
            <a:avLst/>
          </a:prstGeom>
        </p:spPr>
      </p:pic>
      <p:pic>
        <p:nvPicPr>
          <p:cNvPr id="81" name="Graphic 80" descr="Lock">
            <a:extLst>
              <a:ext uri="{FF2B5EF4-FFF2-40B4-BE49-F238E27FC236}">
                <a16:creationId xmlns:a16="http://schemas.microsoft.com/office/drawing/2014/main" id="{C667AA8E-9188-4DF1-B82F-93C740DAC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1639" y="3690886"/>
            <a:ext cx="914400" cy="914400"/>
          </a:xfrm>
          <a:prstGeom prst="rect">
            <a:avLst/>
          </a:prstGeom>
        </p:spPr>
      </p:pic>
      <p:sp>
        <p:nvSpPr>
          <p:cNvPr id="82" name="object 88">
            <a:extLst>
              <a:ext uri="{FF2B5EF4-FFF2-40B4-BE49-F238E27FC236}">
                <a16:creationId xmlns:a16="http://schemas.microsoft.com/office/drawing/2014/main" id="{3D9583CD-326D-42C9-8170-82BEBEED6282}"/>
              </a:ext>
            </a:extLst>
          </p:cNvPr>
          <p:cNvSpPr txBox="1"/>
          <p:nvPr/>
        </p:nvSpPr>
        <p:spPr>
          <a:xfrm>
            <a:off x="7651150" y="4728794"/>
            <a:ext cx="3315300" cy="4482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CA" sz="2800" b="1" dirty="0">
                <a:latin typeface="Rockwell" panose="02060603020205020403" pitchFamily="18" charset="0"/>
                <a:cs typeface="Georgia"/>
              </a:rPr>
              <a:t>Content + Cipher</a:t>
            </a:r>
            <a:endParaRPr sz="2800" b="1" dirty="0">
              <a:latin typeface="Rockwell" panose="02060603020205020403" pitchFamily="18" charset="0"/>
              <a:cs typeface="Georgia"/>
            </a:endParaRPr>
          </a:p>
        </p:txBody>
      </p:sp>
      <p:pic>
        <p:nvPicPr>
          <p:cNvPr id="84" name="Picture 2" descr="Ipfs-logo-1024-ice-text.png">
            <a:extLst>
              <a:ext uri="{FF2B5EF4-FFF2-40B4-BE49-F238E27FC236}">
                <a16:creationId xmlns:a16="http://schemas.microsoft.com/office/drawing/2014/main" id="{71539EDB-A15F-4D19-A60C-68D48C3B4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650" y="2271418"/>
            <a:ext cx="2043442" cy="204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5C8857-C8F5-499B-952F-BB4C9B617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90449" y="7992119"/>
            <a:ext cx="1955237" cy="2234556"/>
          </a:xfrm>
          <a:prstGeom prst="rect">
            <a:avLst/>
          </a:prstGeom>
        </p:spPr>
      </p:pic>
      <p:pic>
        <p:nvPicPr>
          <p:cNvPr id="88" name="Graphic 87" descr="Key">
            <a:extLst>
              <a:ext uri="{FF2B5EF4-FFF2-40B4-BE49-F238E27FC236}">
                <a16:creationId xmlns:a16="http://schemas.microsoft.com/office/drawing/2014/main" id="{E4FBE7B8-519B-4895-9692-8E275EC204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94781" y="7855467"/>
            <a:ext cx="1337401" cy="1337401"/>
          </a:xfrm>
          <a:prstGeom prst="rect">
            <a:avLst/>
          </a:prstGeom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19000F9-15CD-408F-A7EC-682B15F76AF7}"/>
              </a:ext>
            </a:extLst>
          </p:cNvPr>
          <p:cNvSpPr/>
          <p:nvPr/>
        </p:nvSpPr>
        <p:spPr>
          <a:xfrm>
            <a:off x="12109449" y="6283588"/>
            <a:ext cx="3315300" cy="914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4000" b="1" dirty="0">
                <a:latin typeface="Rockwell" panose="02060603020205020403" pitchFamily="18" charset="0"/>
              </a:rPr>
              <a:t>Hash</a:t>
            </a:r>
          </a:p>
          <a:p>
            <a:pPr algn="ctr"/>
            <a:r>
              <a:rPr lang="en-CA" sz="2200" dirty="0"/>
              <a:t>d00vc87cewaew0fd0a0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C8F2A11-AAA5-4559-AFB0-8EF650BEA49F}"/>
              </a:ext>
            </a:extLst>
          </p:cNvPr>
          <p:cNvSpPr txBox="1"/>
          <p:nvPr/>
        </p:nvSpPr>
        <p:spPr>
          <a:xfrm>
            <a:off x="4831433" y="8255655"/>
            <a:ext cx="3394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BOOK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0"/>
              </a:rPr>
              <a:t>CHAIN</a:t>
            </a:r>
          </a:p>
        </p:txBody>
      </p:sp>
      <p:sp>
        <p:nvSpPr>
          <p:cNvPr id="96" name="object 4">
            <a:extLst>
              <a:ext uri="{FF2B5EF4-FFF2-40B4-BE49-F238E27FC236}">
                <a16:creationId xmlns:a16="http://schemas.microsoft.com/office/drawing/2014/main" id="{42F6C60D-5543-44F8-82C5-1E34A079C434}"/>
              </a:ext>
            </a:extLst>
          </p:cNvPr>
          <p:cNvSpPr/>
          <p:nvPr/>
        </p:nvSpPr>
        <p:spPr>
          <a:xfrm>
            <a:off x="4886638" y="6589380"/>
            <a:ext cx="2057400" cy="18874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88">
            <a:extLst>
              <a:ext uri="{FF2B5EF4-FFF2-40B4-BE49-F238E27FC236}">
                <a16:creationId xmlns:a16="http://schemas.microsoft.com/office/drawing/2014/main" id="{DAD5083D-1FB9-4F17-9429-5229DC50775D}"/>
              </a:ext>
            </a:extLst>
          </p:cNvPr>
          <p:cNvSpPr txBox="1"/>
          <p:nvPr/>
        </p:nvSpPr>
        <p:spPr>
          <a:xfrm>
            <a:off x="7927975" y="8864075"/>
            <a:ext cx="3267075" cy="44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CA" sz="2800" b="1" dirty="0">
                <a:latin typeface="Rockwell" panose="02060603020205020403" pitchFamily="18" charset="0"/>
                <a:cs typeface="Georgia"/>
              </a:rPr>
              <a:t>Decryption Key</a:t>
            </a:r>
            <a:endParaRPr sz="2800" b="1" dirty="0">
              <a:latin typeface="Rockwell" panose="02060603020205020403" pitchFamily="18" charset="0"/>
              <a:cs typeface="Georgia"/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9005BC6D-C23B-4EF3-A884-2E06F70B2EAC}"/>
              </a:ext>
            </a:extLst>
          </p:cNvPr>
          <p:cNvSpPr/>
          <p:nvPr/>
        </p:nvSpPr>
        <p:spPr>
          <a:xfrm>
            <a:off x="10814050" y="3543766"/>
            <a:ext cx="1524000" cy="2307925"/>
          </a:xfrm>
          <a:prstGeom prst="bentArrow">
            <a:avLst>
              <a:gd name="adj1" fmla="val 5328"/>
              <a:gd name="adj2" fmla="val 11230"/>
              <a:gd name="adj3" fmla="val 14180"/>
              <a:gd name="adj4" fmla="val 2407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60F592-5F1D-4ECF-9E8C-CFA2CCB9E1F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669" y="5702553"/>
            <a:ext cx="874546" cy="874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93901E-17B9-4D49-98EB-F04530BA718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59" y="4636358"/>
            <a:ext cx="570978" cy="5709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DE2AAEA-1055-4999-8972-5973EE3D348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805" y="8142718"/>
            <a:ext cx="570978" cy="570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8BC948-B122-44A7-A390-D87D5E1D82C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50" y="4629884"/>
            <a:ext cx="687193" cy="6871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6B5C28-22D0-48B9-A890-EF67D2DD0A0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377" y="9451316"/>
            <a:ext cx="595074" cy="595074"/>
          </a:xfrm>
          <a:prstGeom prst="rect">
            <a:avLst/>
          </a:prstGeom>
        </p:spPr>
      </p:pic>
      <p:sp>
        <p:nvSpPr>
          <p:cNvPr id="36" name="object 88">
            <a:extLst>
              <a:ext uri="{FF2B5EF4-FFF2-40B4-BE49-F238E27FC236}">
                <a16:creationId xmlns:a16="http://schemas.microsoft.com/office/drawing/2014/main" id="{90A3FA2C-E366-4A6A-838A-E786D7429785}"/>
              </a:ext>
            </a:extLst>
          </p:cNvPr>
          <p:cNvSpPr txBox="1"/>
          <p:nvPr/>
        </p:nvSpPr>
        <p:spPr>
          <a:xfrm>
            <a:off x="15561595" y="9466222"/>
            <a:ext cx="2817243" cy="44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800" b="1" dirty="0">
                <a:latin typeface="Rockwell" panose="02060603020205020403" pitchFamily="18" charset="0"/>
                <a:cs typeface="Georgia"/>
              </a:rPr>
              <a:t>Smart Contract</a:t>
            </a:r>
            <a:endParaRPr sz="2800" b="1" dirty="0">
              <a:latin typeface="Rockwell" panose="02060603020205020403" pitchFamily="18" charset="0"/>
              <a:cs typeface="Georgia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9E29AE-E60F-40CC-83CA-05D6264113F7}"/>
              </a:ext>
            </a:extLst>
          </p:cNvPr>
          <p:cNvCxnSpPr>
            <a:cxnSpLocks/>
          </p:cNvCxnSpPr>
          <p:nvPr/>
        </p:nvCxnSpPr>
        <p:spPr>
          <a:xfrm>
            <a:off x="10280650" y="8495377"/>
            <a:ext cx="2057400" cy="757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766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</TotalTime>
  <Words>700</Words>
  <Application>Microsoft Office PowerPoint</Application>
  <PresentationFormat>Custom</PresentationFormat>
  <Paragraphs>133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DejaVu Sans</vt:lpstr>
      <vt:lpstr>等线</vt:lpstr>
      <vt:lpstr>等线 Light</vt:lpstr>
      <vt:lpstr>Arial</vt:lpstr>
      <vt:lpstr>Arial Black</vt:lpstr>
      <vt:lpstr>Calibri</vt:lpstr>
      <vt:lpstr>Calibri Light</vt:lpstr>
      <vt:lpstr>Georgia</vt:lpstr>
      <vt:lpstr>Rockwell</vt:lpstr>
      <vt:lpstr>Times New Roman</vt:lpstr>
      <vt:lpstr>Verdana</vt:lpstr>
      <vt:lpstr>Office Theme</vt:lpstr>
      <vt:lpstr>PowerPoint Presentation</vt:lpstr>
      <vt:lpstr>Team</vt:lpstr>
      <vt:lpstr>What’s Wrong with Publishing Industry?</vt:lpstr>
      <vt:lpstr>Problems</vt:lpstr>
      <vt:lpstr>Opportunity</vt:lpstr>
      <vt:lpstr>PowerPoint Presentation</vt:lpstr>
      <vt:lpstr>BookChain Protocol</vt:lpstr>
      <vt:lpstr>Three Pillars of BookChain Protocol</vt:lpstr>
      <vt:lpstr>Authors – Secured Uploaded to BookChain</vt:lpstr>
      <vt:lpstr>Consumers &amp; Authors  Completed secure transaction in 10 sec</vt:lpstr>
      <vt:lpstr>Demo </vt:lpstr>
      <vt:lpstr>Consideration factors</vt:lpstr>
      <vt:lpstr>PowerPoint Presentation</vt:lpstr>
      <vt:lpstr>Bookchain Decentralized Blockchain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Mimi Vong</dc:creator>
  <cp:lastModifiedBy>Mimi</cp:lastModifiedBy>
  <cp:revision>62</cp:revision>
  <dcterms:created xsi:type="dcterms:W3CDTF">2018-07-14T18:45:14Z</dcterms:created>
  <dcterms:modified xsi:type="dcterms:W3CDTF">2018-07-15T23:37:53Z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2018-07-14T00:00:00Z</vt:filetime>
  </property>
</Properties>
</file>